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8"/>
  </p:notesMasterIdLst>
  <p:handoutMasterIdLst>
    <p:handoutMasterId r:id="rId79"/>
  </p:handoutMasterIdLst>
  <p:sldIdLst>
    <p:sldId id="600" r:id="rId2"/>
    <p:sldId id="653" r:id="rId3"/>
    <p:sldId id="546" r:id="rId4"/>
    <p:sldId id="624" r:id="rId5"/>
    <p:sldId id="625" r:id="rId6"/>
    <p:sldId id="626" r:id="rId7"/>
    <p:sldId id="627" r:id="rId8"/>
    <p:sldId id="686" r:id="rId9"/>
    <p:sldId id="687" r:id="rId10"/>
    <p:sldId id="688" r:id="rId11"/>
    <p:sldId id="689" r:id="rId12"/>
    <p:sldId id="690" r:id="rId13"/>
    <p:sldId id="691" r:id="rId14"/>
    <p:sldId id="692" r:id="rId15"/>
    <p:sldId id="693" r:id="rId16"/>
    <p:sldId id="694" r:id="rId17"/>
    <p:sldId id="695" r:id="rId18"/>
    <p:sldId id="696" r:id="rId19"/>
    <p:sldId id="697" r:id="rId20"/>
    <p:sldId id="699" r:id="rId21"/>
    <p:sldId id="700" r:id="rId22"/>
    <p:sldId id="701" r:id="rId23"/>
    <p:sldId id="709" r:id="rId24"/>
    <p:sldId id="705" r:id="rId25"/>
    <p:sldId id="703" r:id="rId26"/>
    <p:sldId id="707" r:id="rId27"/>
    <p:sldId id="708" r:id="rId28"/>
    <p:sldId id="711" r:id="rId29"/>
    <p:sldId id="628" r:id="rId30"/>
    <p:sldId id="656" r:id="rId31"/>
    <p:sldId id="657" r:id="rId32"/>
    <p:sldId id="658" r:id="rId33"/>
    <p:sldId id="659" r:id="rId34"/>
    <p:sldId id="660" r:id="rId35"/>
    <p:sldId id="661" r:id="rId36"/>
    <p:sldId id="662" r:id="rId37"/>
    <p:sldId id="663" r:id="rId38"/>
    <p:sldId id="664" r:id="rId39"/>
    <p:sldId id="665" r:id="rId40"/>
    <p:sldId id="666" r:id="rId41"/>
    <p:sldId id="667" r:id="rId42"/>
    <p:sldId id="668" r:id="rId43"/>
    <p:sldId id="669" r:id="rId44"/>
    <p:sldId id="670" r:id="rId45"/>
    <p:sldId id="671" r:id="rId46"/>
    <p:sldId id="672" r:id="rId47"/>
    <p:sldId id="673" r:id="rId48"/>
    <p:sldId id="674" r:id="rId49"/>
    <p:sldId id="675" r:id="rId50"/>
    <p:sldId id="676" r:id="rId51"/>
    <p:sldId id="677" r:id="rId52"/>
    <p:sldId id="629" r:id="rId53"/>
    <p:sldId id="630" r:id="rId54"/>
    <p:sldId id="698" r:id="rId55"/>
    <p:sldId id="631" r:id="rId56"/>
    <p:sldId id="632" r:id="rId57"/>
    <p:sldId id="633" r:id="rId58"/>
    <p:sldId id="617" r:id="rId59"/>
    <p:sldId id="615" r:id="rId60"/>
    <p:sldId id="618" r:id="rId61"/>
    <p:sldId id="620" r:id="rId62"/>
    <p:sldId id="621" r:id="rId63"/>
    <p:sldId id="440" r:id="rId64"/>
    <p:sldId id="654" r:id="rId65"/>
    <p:sldId id="685" r:id="rId66"/>
    <p:sldId id="712" r:id="rId67"/>
    <p:sldId id="713" r:id="rId68"/>
    <p:sldId id="639" r:id="rId69"/>
    <p:sldId id="638" r:id="rId70"/>
    <p:sldId id="714" r:id="rId71"/>
    <p:sldId id="648" r:id="rId72"/>
    <p:sldId id="649" r:id="rId73"/>
    <p:sldId id="637" r:id="rId74"/>
    <p:sldId id="655" r:id="rId75"/>
    <p:sldId id="651" r:id="rId76"/>
    <p:sldId id="652" r:id="rId77"/>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FF5050"/>
    <a:srgbClr val="9E0000"/>
    <a:srgbClr val="0000FF"/>
    <a:srgbClr val="3D3DBD"/>
    <a:srgbClr val="0099FF"/>
    <a:srgbClr val="FF6161"/>
    <a:srgbClr val="00CC00"/>
    <a:srgbClr val="80DD2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34564" autoAdjust="0"/>
    <p:restoredTop sz="88659" autoAdjust="0"/>
  </p:normalViewPr>
  <p:slideViewPr>
    <p:cSldViewPr>
      <p:cViewPr varScale="1">
        <p:scale>
          <a:sx n="102" d="100"/>
          <a:sy n="102" d="100"/>
        </p:scale>
        <p:origin x="-100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defRPr sz="1200" dirty="0">
                <a:cs typeface="+mn-cs"/>
              </a:defRPr>
            </a:lvl1pPr>
          </a:lstStyle>
          <a:p>
            <a:pPr>
              <a:defRPr/>
            </a:pPr>
            <a:endParaRPr lang="en-US"/>
          </a:p>
        </p:txBody>
      </p:sp>
      <p:sp>
        <p:nvSpPr>
          <p:cNvPr id="39939"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a:defRPr sz="1200" dirty="0">
                <a:cs typeface="+mn-cs"/>
              </a:defRPr>
            </a:lvl1pPr>
          </a:lstStyle>
          <a:p>
            <a:pPr>
              <a:defRPr/>
            </a:pPr>
            <a:endParaRPr lang="en-US"/>
          </a:p>
        </p:txBody>
      </p:sp>
      <p:sp>
        <p:nvSpPr>
          <p:cNvPr id="39940"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defRPr sz="1200" dirty="0">
                <a:cs typeface="+mn-cs"/>
              </a:defRPr>
            </a:lvl1pPr>
          </a:lstStyle>
          <a:p>
            <a:pPr>
              <a:defRPr/>
            </a:pPr>
            <a:endParaRPr lang="en-US"/>
          </a:p>
        </p:txBody>
      </p:sp>
      <p:sp>
        <p:nvSpPr>
          <p:cNvPr id="39941"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r">
              <a:defRPr sz="1200">
                <a:cs typeface="+mn-cs"/>
              </a:defRPr>
            </a:lvl1pPr>
          </a:lstStyle>
          <a:p>
            <a:pPr>
              <a:defRPr/>
            </a:pPr>
            <a:fld id="{195789FF-13EE-4EC0-87C4-1AC7798EF31E}"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8178"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defRPr sz="1200" dirty="0">
                <a:cs typeface="+mn-cs"/>
              </a:defRPr>
            </a:lvl1pPr>
          </a:lstStyle>
          <a:p>
            <a:pPr>
              <a:defRPr/>
            </a:pPr>
            <a:endParaRPr lang="en-US"/>
          </a:p>
        </p:txBody>
      </p:sp>
      <p:sp>
        <p:nvSpPr>
          <p:cNvPr id="178179"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a:defRPr sz="1200" dirty="0">
                <a:cs typeface="+mn-cs"/>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178181" name="Rectangle 5"/>
          <p:cNvSpPr>
            <a:spLocks noGrp="1" noChangeArrowheads="1"/>
          </p:cNvSpPr>
          <p:nvPr>
            <p:ph type="body" sz="quarter" idx="3"/>
          </p:nvPr>
        </p:nvSpPr>
        <p:spPr bwMode="auto">
          <a:xfrm>
            <a:off x="684213" y="4416425"/>
            <a:ext cx="5489575" cy="4183063"/>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8182"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defRPr sz="1200" dirty="0">
                <a:cs typeface="+mn-cs"/>
              </a:defRPr>
            </a:lvl1pPr>
          </a:lstStyle>
          <a:p>
            <a:pPr>
              <a:defRPr/>
            </a:pPr>
            <a:endParaRPr lang="en-US"/>
          </a:p>
        </p:txBody>
      </p:sp>
      <p:sp>
        <p:nvSpPr>
          <p:cNvPr id="178183"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r">
              <a:defRPr sz="1200">
                <a:cs typeface="+mn-cs"/>
              </a:defRPr>
            </a:lvl1pPr>
          </a:lstStyle>
          <a:p>
            <a:pPr>
              <a:defRPr/>
            </a:pPr>
            <a:fld id="{E434D5D4-AE82-458F-8E87-B99BDA89303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a:ln/>
        </p:spPr>
      </p:sp>
      <p:sp>
        <p:nvSpPr>
          <p:cNvPr id="18434" name="Notes Placeholder 2"/>
          <p:cNvSpPr>
            <a:spLocks noGrp="1"/>
          </p:cNvSpPr>
          <p:nvPr>
            <p:ph type="body" idx="1"/>
          </p:nvPr>
        </p:nvSpPr>
        <p:spPr>
          <a:noFill/>
          <a:ln/>
        </p:spPr>
        <p:txBody>
          <a:bodyPr/>
          <a:lstStyle/>
          <a:p>
            <a:endParaRPr lang="en-US" smtClean="0"/>
          </a:p>
        </p:txBody>
      </p:sp>
      <p:sp>
        <p:nvSpPr>
          <p:cNvPr id="3076" name="Slide Number Placeholder 3"/>
          <p:cNvSpPr>
            <a:spLocks noGrp="1"/>
          </p:cNvSpPr>
          <p:nvPr>
            <p:ph type="sldNum" sz="quarter" idx="5"/>
          </p:nvPr>
        </p:nvSpPr>
        <p:spPr/>
        <p:txBody>
          <a:bodyPr/>
          <a:lstStyle/>
          <a:p>
            <a:pPr>
              <a:defRPr/>
            </a:pPr>
            <a:fld id="{5C9D3BA1-F2B1-48BD-9FD5-C3670C43D085}" type="slidenum">
              <a:rPr lang="en-US" smtClean="0"/>
              <a:pPr>
                <a:defRPr/>
              </a:pPr>
              <a:t>1</a:t>
            </a:fld>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Rot="1" noChangeAspect="1" noChangeArrowheads="1" noTextEdit="1"/>
          </p:cNvSpPr>
          <p:nvPr>
            <p:ph type="sldImg"/>
          </p:nvPr>
        </p:nvSpPr>
        <p:spPr>
          <a:ln/>
        </p:spPr>
      </p:sp>
      <p:sp>
        <p:nvSpPr>
          <p:cNvPr id="6963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Grp="1" noRot="1" noChangeAspect="1" noChangeArrowheads="1" noTextEdit="1"/>
          </p:cNvSpPr>
          <p:nvPr>
            <p:ph type="sldImg"/>
          </p:nvPr>
        </p:nvSpPr>
        <p:spPr>
          <a:ln/>
        </p:spPr>
      </p:sp>
      <p:sp>
        <p:nvSpPr>
          <p:cNvPr id="7168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Rot="1" noChangeAspect="1" noChangeArrowheads="1" noTextEdit="1"/>
          </p:cNvSpPr>
          <p:nvPr>
            <p:ph type="sldImg"/>
          </p:nvPr>
        </p:nvSpPr>
        <p:spPr>
          <a:ln/>
        </p:spPr>
      </p:sp>
      <p:sp>
        <p:nvSpPr>
          <p:cNvPr id="7373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Rot="1" noChangeAspect="1" noChangeArrowheads="1" noTextEdit="1"/>
          </p:cNvSpPr>
          <p:nvPr>
            <p:ph type="sldImg"/>
          </p:nvPr>
        </p:nvSpPr>
        <p:spPr>
          <a:ln/>
        </p:spPr>
      </p:sp>
      <p:sp>
        <p:nvSpPr>
          <p:cNvPr id="7680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Rot="1" noChangeAspect="1" noChangeArrowheads="1" noTextEdit="1"/>
          </p:cNvSpPr>
          <p:nvPr>
            <p:ph type="sldImg"/>
          </p:nvPr>
        </p:nvSpPr>
        <p:spPr>
          <a:ln/>
        </p:spPr>
      </p:sp>
      <p:sp>
        <p:nvSpPr>
          <p:cNvPr id="78850" name="Rectangle 3"/>
          <p:cNvSpPr>
            <a:spLocks noGrp="1" noChangeArrowheads="1"/>
          </p:cNvSpPr>
          <p:nvPr>
            <p:ph type="body" idx="1"/>
          </p:nvPr>
        </p:nvSpPr>
        <p:spPr>
          <a:noFill/>
          <a:ln/>
        </p:spPr>
        <p:txBody>
          <a:bodyPr/>
          <a:lstStyle/>
          <a:p>
            <a:r>
              <a:rPr lang="en-US" smtClean="0"/>
              <a:t>Why do we care about provisions of the Act that have been determined unenforceable?  Because no court has ruled any provisions of the Act are permanently unenforceable.  The issue of whether provisions are permanently struck will not be resolved until a final decision by the courts on the merits of the legal challenges.  But FOR NOW, certain provisions of the Act cannot be enforced, and you and workers might be interested to know what those are.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Rot="1" noChangeAspect="1" noChangeArrowheads="1" noTextEdit="1"/>
          </p:cNvSpPr>
          <p:nvPr>
            <p:ph type="sldImg"/>
          </p:nvPr>
        </p:nvSpPr>
        <p:spPr>
          <a:ln/>
        </p:spPr>
      </p:sp>
      <p:sp>
        <p:nvSpPr>
          <p:cNvPr id="8397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Rot="1" noChangeAspect="1" noChangeArrowheads="1" noTextEdit="1"/>
          </p:cNvSpPr>
          <p:nvPr>
            <p:ph type="sldImg"/>
          </p:nvPr>
        </p:nvSpPr>
        <p:spPr>
          <a:ln/>
        </p:spPr>
      </p:sp>
      <p:sp>
        <p:nvSpPr>
          <p:cNvPr id="5017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Rot="1" noChangeAspect="1" noChangeArrowheads="1" noTextEdit="1"/>
          </p:cNvSpPr>
          <p:nvPr>
            <p:ph type="sldImg"/>
          </p:nvPr>
        </p:nvSpPr>
        <p:spPr>
          <a:ln/>
        </p:spPr>
      </p:sp>
      <p:sp>
        <p:nvSpPr>
          <p:cNvPr id="5222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Rot="1" noChangeAspect="1" noChangeArrowheads="1" noTextEdit="1"/>
          </p:cNvSpPr>
          <p:nvPr>
            <p:ph type="sldImg"/>
          </p:nvPr>
        </p:nvSpPr>
        <p:spPr>
          <a:ln/>
        </p:spPr>
      </p:sp>
      <p:sp>
        <p:nvSpPr>
          <p:cNvPr id="54274" name="Rectangle 3"/>
          <p:cNvSpPr>
            <a:spLocks noGrp="1" noChangeArrowheads="1"/>
          </p:cNvSpPr>
          <p:nvPr>
            <p:ph type="body" idx="1"/>
          </p:nvPr>
        </p:nvSpPr>
        <p:spPr>
          <a:noFill/>
          <a:ln/>
        </p:spPr>
        <p:txBody>
          <a:bodyPr/>
          <a:lstStyle/>
          <a:p>
            <a:r>
              <a:rPr lang="en-US" smtClean="0"/>
              <a:t>How many think that a worker is an independent contractor if you issue a Form 1099 to them?</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Rot="1" noChangeAspect="1" noChangeArrowheads="1" noTextEdit="1"/>
          </p:cNvSpPr>
          <p:nvPr>
            <p:ph type="sldImg"/>
          </p:nvPr>
        </p:nvSpPr>
        <p:spPr>
          <a:ln/>
        </p:spPr>
      </p:sp>
      <p:sp>
        <p:nvSpPr>
          <p:cNvPr id="5632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Rot="1" noChangeAspect="1" noChangeArrowheads="1" noTextEdit="1"/>
          </p:cNvSpPr>
          <p:nvPr>
            <p:ph type="sldImg"/>
          </p:nvPr>
        </p:nvSpPr>
        <p:spPr>
          <a:ln/>
        </p:spPr>
      </p:sp>
      <p:sp>
        <p:nvSpPr>
          <p:cNvPr id="5837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Rot="1" noChangeAspect="1" noChangeArrowheads="1" noTextEdit="1"/>
          </p:cNvSpPr>
          <p:nvPr>
            <p:ph type="sldImg"/>
          </p:nvPr>
        </p:nvSpPr>
        <p:spPr>
          <a:ln/>
        </p:spPr>
      </p:sp>
      <p:sp>
        <p:nvSpPr>
          <p:cNvPr id="6041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Rot="1" noChangeAspect="1" noChangeArrowheads="1" noTextEdit="1"/>
          </p:cNvSpPr>
          <p:nvPr>
            <p:ph type="sldImg"/>
          </p:nvPr>
        </p:nvSpPr>
        <p:spPr>
          <a:ln/>
        </p:spPr>
      </p:sp>
      <p:sp>
        <p:nvSpPr>
          <p:cNvPr id="6246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Rot="1" noChangeAspect="1" noChangeArrowheads="1" noTextEdit="1"/>
          </p:cNvSpPr>
          <p:nvPr>
            <p:ph type="sldImg"/>
          </p:nvPr>
        </p:nvSpPr>
        <p:spPr>
          <a:ln/>
        </p:spPr>
      </p:sp>
      <p:sp>
        <p:nvSpPr>
          <p:cNvPr id="6758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7" name="Frame 7"/>
          <p:cNvSpPr/>
          <p:nvPr/>
        </p:nvSpPr>
        <p:spPr bwMode="hidden">
          <a:xfrm>
            <a:off x="0" y="0"/>
            <a:ext cx="9144000" cy="6858000"/>
          </a:xfrm>
          <a:prstGeom prst="frame">
            <a:avLst>
              <a:gd name="adj1" fmla="val 1537"/>
            </a:avLst>
          </a:prstGeom>
          <a:solidFill>
            <a:srgbClr val="9A0000"/>
          </a:solidFill>
          <a:ln w="0">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chemeClr val="tx1"/>
              </a:solidFill>
            </a:endParaRPr>
          </a:p>
        </p:txBody>
      </p:sp>
      <p:cxnSp>
        <p:nvCxnSpPr>
          <p:cNvPr id="8" name="Straight Connector 11"/>
          <p:cNvCxnSpPr/>
          <p:nvPr/>
        </p:nvCxnSpPr>
        <p:spPr bwMode="ltGray">
          <a:xfrm>
            <a:off x="723900" y="4205288"/>
            <a:ext cx="8420100" cy="3175"/>
          </a:xfrm>
          <a:prstGeom prst="line">
            <a:avLst/>
          </a:prstGeom>
          <a:ln w="12700" cap="flat" cmpd="sng" algn="ctr">
            <a:solidFill>
              <a:srgbClr val="80000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9" name="Straight Connector 12"/>
          <p:cNvCxnSpPr/>
          <p:nvPr/>
        </p:nvCxnSpPr>
        <p:spPr bwMode="ltGray">
          <a:xfrm>
            <a:off x="723900" y="4216400"/>
            <a:ext cx="8420100" cy="3175"/>
          </a:xfrm>
          <a:prstGeom prst="line">
            <a:avLst/>
          </a:prstGeom>
          <a:ln w="12700" cap="flat" cmpd="sng" algn="ctr">
            <a:solidFill>
              <a:srgbClr val="FF000C"/>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0" name="Subtitle 2"/>
          <p:cNvSpPr txBox="1">
            <a:spLocks/>
          </p:cNvSpPr>
          <p:nvPr/>
        </p:nvSpPr>
        <p:spPr>
          <a:xfrm>
            <a:off x="609600" y="914400"/>
            <a:ext cx="8077200" cy="423863"/>
          </a:xfrm>
          <a:prstGeom prst="rect">
            <a:avLst/>
          </a:prstGeom>
        </p:spPr>
        <p:txBody>
          <a:bodyPr anchor="b">
            <a:normAutofit/>
          </a:bodyPr>
          <a:lstStyle>
            <a:lvl1pPr marL="0" indent="0" algn="l">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defTabSz="457200" fontAlgn="auto">
              <a:spcBef>
                <a:spcPct val="20000"/>
              </a:spcBef>
              <a:spcAft>
                <a:spcPts val="0"/>
              </a:spcAft>
              <a:buClr>
                <a:srgbClr val="E3E17D"/>
              </a:buClr>
              <a:buFont typeface="Arial"/>
              <a:buNone/>
              <a:defRPr/>
            </a:pPr>
            <a:endParaRPr lang="en-US" dirty="0" smtClean="0">
              <a:solidFill>
                <a:srgbClr val="5E0000"/>
              </a:solidFill>
              <a:latin typeface="Frutiger"/>
              <a:cs typeface="Frutiger"/>
            </a:endParaRPr>
          </a:p>
        </p:txBody>
      </p:sp>
      <p:pic>
        <p:nvPicPr>
          <p:cNvPr id="11" name="Picture 16"/>
          <p:cNvPicPr>
            <a:picLocks noChangeAspect="1"/>
          </p:cNvPicPr>
          <p:nvPr/>
        </p:nvPicPr>
        <p:blipFill>
          <a:blip r:embed="rId2"/>
          <a:srcRect/>
          <a:stretch>
            <a:fillRect/>
          </a:stretch>
        </p:blipFill>
        <p:spPr bwMode="black">
          <a:xfrm>
            <a:off x="5867400" y="5486400"/>
            <a:ext cx="2628900" cy="646113"/>
          </a:xfrm>
          <a:prstGeom prst="rect">
            <a:avLst/>
          </a:prstGeom>
          <a:noFill/>
          <a:ln w="9525">
            <a:noFill/>
            <a:miter lim="800000"/>
            <a:headEnd/>
            <a:tailEnd/>
          </a:ln>
        </p:spPr>
      </p:pic>
      <p:sp>
        <p:nvSpPr>
          <p:cNvPr id="2" name="Title 1"/>
          <p:cNvSpPr>
            <a:spLocks noGrp="1"/>
          </p:cNvSpPr>
          <p:nvPr>
            <p:ph type="ctrTitle"/>
          </p:nvPr>
        </p:nvSpPr>
        <p:spPr>
          <a:xfrm>
            <a:off x="609600" y="2460395"/>
            <a:ext cx="8077200" cy="1679575"/>
          </a:xfrm>
        </p:spPr>
        <p:txBody>
          <a:bodyPr/>
          <a:lstStyle>
            <a:lvl1pPr>
              <a:defRPr sz="3000">
                <a:solidFill>
                  <a:schemeClr val="tx1">
                    <a:lumMod val="75000"/>
                    <a:lumOff val="25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09600" y="4292370"/>
            <a:ext cx="8077200" cy="762000"/>
          </a:xfrm>
        </p:spPr>
        <p:txBody>
          <a:bodyPr>
            <a:normAutofit/>
          </a:bodyPr>
          <a:lstStyle>
            <a:lvl1pPr marL="0" indent="0" algn="l">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0" name="Text Placeholder 19"/>
          <p:cNvSpPr>
            <a:spLocks noGrp="1"/>
          </p:cNvSpPr>
          <p:nvPr>
            <p:ph type="body" sz="quarter" idx="13"/>
          </p:nvPr>
        </p:nvSpPr>
        <p:spPr>
          <a:xfrm>
            <a:off x="533400" y="838200"/>
            <a:ext cx="8077200" cy="500390"/>
          </a:xfrm>
        </p:spPr>
        <p:txBody>
          <a:bodyPr anchor="ctr"/>
          <a:lstStyle>
            <a:lvl1pPr marL="400050" indent="-342900">
              <a:buFont typeface="Arial"/>
              <a:buNone/>
              <a:defRPr sz="1600">
                <a:solidFill>
                  <a:srgbClr val="5E0000"/>
                </a:solidFill>
              </a:defRPr>
            </a:lvl1pPr>
            <a:lvl2pPr marL="742950" marR="0" indent="-285750" algn="l" defTabSz="457200" rtl="0" eaLnBrk="1" fontAlgn="auto" latinLnBrk="0" hangingPunct="1">
              <a:lnSpc>
                <a:spcPct val="100000"/>
              </a:lnSpc>
              <a:spcBef>
                <a:spcPct val="20000"/>
              </a:spcBef>
              <a:spcAft>
                <a:spcPts val="0"/>
              </a:spcAft>
              <a:buClr>
                <a:srgbClr val="E3E17D"/>
              </a:buClr>
              <a:buSzTx/>
              <a:buFontTx/>
              <a:buNone/>
              <a:tabLst/>
              <a:defRPr sz="2000"/>
            </a:lvl2pPr>
            <a:lvl3pPr>
              <a:defRPr sz="1600"/>
            </a:lvl3pPr>
            <a:lvl4pPr>
              <a:defRPr sz="1600"/>
            </a:lvl4pPr>
            <a:lvl5pPr>
              <a:defRPr sz="1400"/>
            </a:lvl5pPr>
            <a:lvl6pPr>
              <a:defRPr sz="2200"/>
            </a:lvl6pPr>
            <a:lvl7pPr>
              <a:defRPr sz="1800"/>
            </a:lvl7pPr>
            <a:lvl8pPr>
              <a:defRPr sz="1800"/>
            </a:lvl8pPr>
            <a:lvl9pPr>
              <a:defRPr sz="1600"/>
            </a:lvl9pPr>
          </a:lstStyle>
          <a:p>
            <a:pPr lvl="0"/>
            <a:r>
              <a:rPr lang="en-US" noProof="0" dirty="0" smtClean="0"/>
              <a:t>Click to edit Master text styles</a:t>
            </a:r>
          </a:p>
        </p:txBody>
      </p:sp>
      <p:sp>
        <p:nvSpPr>
          <p:cNvPr id="22" name="Text Placeholder 21"/>
          <p:cNvSpPr>
            <a:spLocks noGrp="1"/>
          </p:cNvSpPr>
          <p:nvPr>
            <p:ph type="body" sz="quarter" idx="14"/>
          </p:nvPr>
        </p:nvSpPr>
        <p:spPr>
          <a:xfrm>
            <a:off x="609600" y="1295400"/>
            <a:ext cx="3429000" cy="304800"/>
          </a:xfrm>
        </p:spPr>
        <p:txBody>
          <a:bodyPr/>
          <a:lstStyle>
            <a:lvl1pPr marL="342900" marR="0" indent="-342900" algn="l" defTabSz="457200" rtl="0" eaLnBrk="1" fontAlgn="auto" latinLnBrk="0" hangingPunct="1">
              <a:lnSpc>
                <a:spcPct val="100000"/>
              </a:lnSpc>
              <a:spcBef>
                <a:spcPct val="20000"/>
              </a:spcBef>
              <a:spcAft>
                <a:spcPts val="0"/>
              </a:spcAft>
              <a:buClr>
                <a:srgbClr val="E3E17D"/>
              </a:buClr>
              <a:buSzTx/>
              <a:buFont typeface="Arial"/>
              <a:buNone/>
              <a:tabLst/>
              <a:defRPr sz="1100" cap="none" spc="200" baseline="0">
                <a:solidFill>
                  <a:srgbClr val="5E0000"/>
                </a:solidFill>
              </a:defRPr>
            </a:lvl1pPr>
          </a:lstStyle>
          <a:p>
            <a:pPr lvl="0"/>
            <a:r>
              <a:rPr lang="en-US" dirty="0" smtClean="0"/>
              <a:t>Click to edit Master text styles</a:t>
            </a:r>
          </a:p>
          <a:p>
            <a:pPr lvl="1"/>
            <a:r>
              <a:rPr lang="en-US" dirty="0" smtClean="0"/>
              <a:t>Second level</a:t>
            </a:r>
          </a:p>
        </p:txBody>
      </p:sp>
      <p:sp>
        <p:nvSpPr>
          <p:cNvPr id="23" name="Text Placeholder 21"/>
          <p:cNvSpPr>
            <a:spLocks noGrp="1"/>
          </p:cNvSpPr>
          <p:nvPr>
            <p:ph type="body" sz="quarter" idx="15"/>
          </p:nvPr>
        </p:nvSpPr>
        <p:spPr>
          <a:xfrm>
            <a:off x="628278" y="4724400"/>
            <a:ext cx="8058522" cy="533400"/>
          </a:xfrm>
        </p:spPr>
        <p:txBody>
          <a:bodyPr>
            <a:normAutofit/>
          </a:bodyPr>
          <a:lstStyle>
            <a:lvl1pPr marL="342900" marR="0" indent="-342900" algn="l" defTabSz="457200" rtl="0" eaLnBrk="1" fontAlgn="auto" latinLnBrk="0" hangingPunct="1">
              <a:lnSpc>
                <a:spcPct val="100000"/>
              </a:lnSpc>
              <a:spcBef>
                <a:spcPct val="20000"/>
              </a:spcBef>
              <a:spcAft>
                <a:spcPts val="0"/>
              </a:spcAft>
              <a:buClr>
                <a:srgbClr val="E3E17D"/>
              </a:buClr>
              <a:buSzTx/>
              <a:buFont typeface="Arial"/>
              <a:buNone/>
              <a:tabLst/>
              <a:defRPr sz="900" kern="1000" cap="all" spc="200" normalizeH="0" baseline="0">
                <a:solidFill>
                  <a:schemeClr val="bg1"/>
                </a:solidFill>
              </a:defRPr>
            </a:lvl1pPr>
          </a:lstStyle>
          <a:p>
            <a:pPr lvl="0"/>
            <a:r>
              <a:rPr lang="en-US" dirty="0" smtClean="0"/>
              <a:t>Click to edit Master text styles</a:t>
            </a:r>
          </a:p>
        </p:txBody>
      </p:sp>
      <p:sp>
        <p:nvSpPr>
          <p:cNvPr id="12" name="Date Placeholder 3"/>
          <p:cNvSpPr>
            <a:spLocks noGrp="1"/>
          </p:cNvSpPr>
          <p:nvPr>
            <p:ph type="dt" sz="half" idx="16"/>
          </p:nvPr>
        </p:nvSpPr>
        <p:spPr/>
        <p:txBody>
          <a:bodyPr/>
          <a:lstStyle>
            <a:lvl1pPr>
              <a:defRPr spc="0" dirty="0"/>
            </a:lvl1pPr>
          </a:lstStyle>
          <a:p>
            <a:pPr>
              <a:defRPr/>
            </a:pPr>
            <a:endParaRPr lang="en-US"/>
          </a:p>
        </p:txBody>
      </p:sp>
      <p:sp>
        <p:nvSpPr>
          <p:cNvPr id="13" name="Footer Placeholder 4"/>
          <p:cNvSpPr>
            <a:spLocks noGrp="1"/>
          </p:cNvSpPr>
          <p:nvPr>
            <p:ph type="ftr" sz="quarter" idx="17"/>
          </p:nvPr>
        </p:nvSpPr>
        <p:spPr/>
        <p:txBody>
          <a:bodyPr/>
          <a:lstStyle>
            <a:lvl1pPr>
              <a:defRPr/>
            </a:lvl1pPr>
          </a:lstStyle>
          <a:p>
            <a:pPr>
              <a:defRPr/>
            </a:pPr>
            <a:endParaRPr lang="en-US"/>
          </a:p>
        </p:txBody>
      </p:sp>
      <p:sp>
        <p:nvSpPr>
          <p:cNvPr id="14" name="Slide Number Placeholder 5"/>
          <p:cNvSpPr>
            <a:spLocks noGrp="1"/>
          </p:cNvSpPr>
          <p:nvPr>
            <p:ph type="sldNum" sz="quarter" idx="18"/>
          </p:nvPr>
        </p:nvSpPr>
        <p:spPr/>
        <p:txBody>
          <a:bodyPr/>
          <a:lstStyle>
            <a:lvl1pPr>
              <a:defRPr/>
            </a:lvl1pPr>
          </a:lstStyle>
          <a:p>
            <a:pPr>
              <a:defRPr/>
            </a:pPr>
            <a:fld id="{8DC6A956-F990-40A2-80F6-514FC260491E}" type="slidenum">
              <a:rPr lang="en-US"/>
              <a:pPr>
                <a:defRPr/>
              </a:pPr>
              <a:t>‹#›</a:t>
            </a:fld>
            <a:endParaRPr lang="en-US" dirty="0"/>
          </a:p>
        </p:txBody>
      </p:sp>
    </p:spTree>
  </p:cSld>
  <p:clrMapOvr>
    <a:masterClrMapping/>
  </p:clrMapOvr>
  <p:transition spd="med">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7"/>
          <p:cNvPicPr>
            <a:picLocks noChangeAspect="1"/>
          </p:cNvPicPr>
          <p:nvPr/>
        </p:nvPicPr>
        <p:blipFill>
          <a:blip r:embed="rId2"/>
          <a:srcRect/>
          <a:stretch>
            <a:fillRect/>
          </a:stretch>
        </p:blipFill>
        <p:spPr bwMode="black">
          <a:xfrm>
            <a:off x="6986588" y="6126163"/>
            <a:ext cx="1814512" cy="446087"/>
          </a:xfrm>
          <a:prstGeom prst="rect">
            <a:avLst/>
          </a:prstGeom>
          <a:noFill/>
          <a:ln w="9525">
            <a:noFill/>
            <a:miter lim="800000"/>
            <a:headEnd/>
            <a:tailEnd/>
          </a:ln>
        </p:spPr>
      </p:pic>
      <p:sp>
        <p:nvSpPr>
          <p:cNvPr id="2" name="Title 1"/>
          <p:cNvSpPr>
            <a:spLocks noGrp="1"/>
          </p:cNvSpPr>
          <p:nvPr>
            <p:ph type="title"/>
          </p:nvPr>
        </p:nvSpPr>
        <p:spPr>
          <a:xfrm>
            <a:off x="1792288" y="4800600"/>
            <a:ext cx="5486400" cy="566738"/>
          </a:xfrm>
        </p:spPr>
        <p:txBody>
          <a:bodyPr/>
          <a:lstStyle>
            <a:lvl1pPr algn="l">
              <a:defRPr sz="2000" b="1">
                <a:solidFill>
                  <a:schemeClr val="tx1">
                    <a:lumMod val="75000"/>
                    <a:lumOff val="25000"/>
                  </a:schemeClr>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B65EF070-E60A-4333-AED1-83AFB42BD3A1}" type="slidenum">
              <a:rPr lang="en-US"/>
              <a:pPr>
                <a:defRPr/>
              </a:pPr>
              <a:t>‹#›</a:t>
            </a:fld>
            <a:endParaRPr lang="en-US" dirty="0"/>
          </a:p>
        </p:txBody>
      </p:sp>
    </p:spTree>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4" name="Group 6"/>
          <p:cNvGrpSpPr>
            <a:grpSpLocks/>
          </p:cNvGrpSpPr>
          <p:nvPr/>
        </p:nvGrpSpPr>
        <p:grpSpPr bwMode="auto">
          <a:xfrm>
            <a:off x="571500" y="1143000"/>
            <a:ext cx="8572500" cy="20638"/>
            <a:chOff x="570887" y="1143000"/>
            <a:chExt cx="8573113" cy="20640"/>
          </a:xfrm>
        </p:grpSpPr>
        <p:cxnSp>
          <p:nvCxnSpPr>
            <p:cNvPr id="5" name="Straight Connector 7"/>
            <p:cNvCxnSpPr/>
            <p:nvPr userDrawn="1"/>
          </p:nvCxnSpPr>
          <p:spPr bwMode="ltGray">
            <a:xfrm>
              <a:off x="570887" y="1143000"/>
              <a:ext cx="8573113" cy="3175"/>
            </a:xfrm>
            <a:prstGeom prst="line">
              <a:avLst/>
            </a:prstGeom>
            <a:ln w="12700" cap="flat" cmpd="sng" algn="ctr">
              <a:solidFill>
                <a:srgbClr val="403A3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6" name="Straight Connector 8"/>
            <p:cNvCxnSpPr/>
            <p:nvPr userDrawn="1"/>
          </p:nvCxnSpPr>
          <p:spPr bwMode="ltGray">
            <a:xfrm flipV="1">
              <a:off x="570887" y="1157289"/>
              <a:ext cx="8573113" cy="6351"/>
            </a:xfrm>
            <a:prstGeom prst="line">
              <a:avLst/>
            </a:prstGeom>
            <a:ln w="12700" cap="flat" cmpd="sng" algn="ctr">
              <a:solidFill>
                <a:srgbClr val="63595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p:txBody>
          <a:bodyPr/>
          <a:lstStyle>
            <a:lvl1pPr>
              <a:defRPr>
                <a:solidFill>
                  <a:schemeClr val="tx1">
                    <a:lumMod val="75000"/>
                    <a:lumOff val="25000"/>
                  </a:schemeClr>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509CE5E-187D-4879-BD0B-5A8312746BB3}" type="slidenum">
              <a:rPr lang="en-US"/>
              <a:pPr>
                <a:defRPr/>
              </a:pPr>
              <a:t>‹#›</a:t>
            </a:fld>
            <a:endParaRPr lang="en-US" dirty="0"/>
          </a:p>
        </p:txBody>
      </p:sp>
    </p:spTree>
  </p:cSld>
  <p:clrMapOvr>
    <a:masterClrMapping/>
  </p:clrMapOvr>
  <p:transition spd="med">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BDA0CC2-EEF0-45FA-8279-0FF745EC3F1E}" type="slidenum">
              <a:rPr lang="en-US"/>
              <a:pPr>
                <a:defRPr/>
              </a:pPr>
              <a:t>‹#›</a:t>
            </a:fld>
            <a:endParaRPr lang="en-US" dirty="0"/>
          </a:p>
        </p:txBody>
      </p:sp>
    </p:spTree>
  </p:cSld>
  <p:clrMapOvr>
    <a:masterClrMapping/>
  </p:clrMapOvr>
  <p:transition spd="med">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tx1">
                    <a:lumMod val="75000"/>
                    <a:lumOff val="25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dirty="0"/>
            </a:lvl1pPr>
          </a:lstStyle>
          <a:p>
            <a:pPr>
              <a:defRPr/>
            </a:pPr>
            <a:endParaRPr lang="en-US"/>
          </a:p>
        </p:txBody>
      </p:sp>
      <p:sp>
        <p:nvSpPr>
          <p:cNvPr id="5" name="Rectangle 5"/>
          <p:cNvSpPr>
            <a:spLocks noGrp="1" noChangeArrowheads="1"/>
          </p:cNvSpPr>
          <p:nvPr>
            <p:ph type="ftr" sz="quarter" idx="11"/>
          </p:nvPr>
        </p:nvSpPr>
        <p:spPr/>
        <p:txBody>
          <a:bodyPr/>
          <a:lstStyle>
            <a:lvl1pPr>
              <a:defRPr dirty="0"/>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F45E4D1B-EA1F-4B10-AB2E-35521A7D40D7}" type="slidenum">
              <a:rPr lang="en-US"/>
              <a:pPr>
                <a:defRPr/>
              </a:pPr>
              <a:t>‹#›</a:t>
            </a:fld>
            <a:endParaRPr lang="en-US" dirty="0"/>
          </a:p>
        </p:txBody>
      </p:sp>
    </p:spTree>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Pages with Title">
    <p:spTree>
      <p:nvGrpSpPr>
        <p:cNvPr id="1" name=""/>
        <p:cNvGrpSpPr/>
        <p:nvPr/>
      </p:nvGrpSpPr>
      <p:grpSpPr>
        <a:xfrm>
          <a:off x="0" y="0"/>
          <a:ext cx="0" cy="0"/>
          <a:chOff x="0" y="0"/>
          <a:chExt cx="0" cy="0"/>
        </a:xfrm>
      </p:grpSpPr>
      <p:grpSp>
        <p:nvGrpSpPr>
          <p:cNvPr id="4" name="Group 7"/>
          <p:cNvGrpSpPr>
            <a:grpSpLocks/>
          </p:cNvGrpSpPr>
          <p:nvPr/>
        </p:nvGrpSpPr>
        <p:grpSpPr bwMode="auto">
          <a:xfrm>
            <a:off x="571500" y="1143000"/>
            <a:ext cx="8572500" cy="20638"/>
            <a:chOff x="570887" y="1143000"/>
            <a:chExt cx="8573113" cy="20640"/>
          </a:xfrm>
        </p:grpSpPr>
        <p:cxnSp>
          <p:nvCxnSpPr>
            <p:cNvPr id="5" name="Straight Connector 8"/>
            <p:cNvCxnSpPr/>
            <p:nvPr userDrawn="1"/>
          </p:nvCxnSpPr>
          <p:spPr bwMode="ltGray">
            <a:xfrm>
              <a:off x="570887" y="1143000"/>
              <a:ext cx="8573113" cy="3175"/>
            </a:xfrm>
            <a:prstGeom prst="line">
              <a:avLst/>
            </a:prstGeom>
            <a:ln w="12700" cap="flat" cmpd="sng" algn="ctr">
              <a:solidFill>
                <a:srgbClr val="403A3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6" name="Straight Connector 9"/>
            <p:cNvCxnSpPr/>
            <p:nvPr userDrawn="1"/>
          </p:nvCxnSpPr>
          <p:spPr bwMode="ltGray">
            <a:xfrm flipV="1">
              <a:off x="570887" y="1157289"/>
              <a:ext cx="8573113" cy="6351"/>
            </a:xfrm>
            <a:prstGeom prst="line">
              <a:avLst/>
            </a:prstGeom>
            <a:ln w="12700" cap="flat" cmpd="sng" algn="ctr">
              <a:solidFill>
                <a:srgbClr val="63595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pic>
        <p:nvPicPr>
          <p:cNvPr id="7" name="Picture 10"/>
          <p:cNvPicPr>
            <a:picLocks noChangeAspect="1"/>
          </p:cNvPicPr>
          <p:nvPr/>
        </p:nvPicPr>
        <p:blipFill>
          <a:blip r:embed="rId2"/>
          <a:srcRect/>
          <a:stretch>
            <a:fillRect/>
          </a:stretch>
        </p:blipFill>
        <p:spPr bwMode="black">
          <a:xfrm>
            <a:off x="6986588" y="6126163"/>
            <a:ext cx="1814512" cy="446087"/>
          </a:xfrm>
          <a:prstGeom prst="rect">
            <a:avLst/>
          </a:prstGeom>
          <a:noFill/>
          <a:ln w="9525">
            <a:noFill/>
            <a:miter lim="800000"/>
            <a:headEnd/>
            <a:tailEnd/>
          </a:ln>
        </p:spPr>
      </p:pic>
      <p:sp>
        <p:nvSpPr>
          <p:cNvPr id="2" name="Title 1"/>
          <p:cNvSpPr>
            <a:spLocks noGrp="1"/>
          </p:cNvSpPr>
          <p:nvPr>
            <p:ph type="title"/>
          </p:nvPr>
        </p:nvSpPr>
        <p:spPr/>
        <p:txBody>
          <a:bodyPr/>
          <a:lstStyle>
            <a:lvl1pPr>
              <a:defRPr b="1" baseline="0">
                <a:solidFill>
                  <a:srgbClr val="FF0000"/>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9E0000"/>
              </a:buClr>
              <a:defRPr b="1" baseline="0">
                <a:solidFill>
                  <a:schemeClr val="tx1">
                    <a:lumMod val="75000"/>
                    <a:lumOff val="25000"/>
                  </a:schemeClr>
                </a:solidFill>
              </a:defRPr>
            </a:lvl1pPr>
            <a:lvl2pPr>
              <a:buClr>
                <a:srgbClr val="9E0000"/>
              </a:buClr>
              <a:defRPr baseline="0">
                <a:solidFill>
                  <a:schemeClr val="tx1">
                    <a:lumMod val="95000"/>
                    <a:lumOff val="5000"/>
                  </a:schemeClr>
                </a:solidFill>
              </a:defRPr>
            </a:lvl2pPr>
            <a:lvl3pPr>
              <a:buClr>
                <a:srgbClr val="9E0000"/>
              </a:buClr>
              <a:defRPr baseline="0">
                <a:solidFill>
                  <a:schemeClr val="tx1">
                    <a:lumMod val="95000"/>
                    <a:lumOff val="5000"/>
                  </a:schemeClr>
                </a:solidFill>
              </a:defRPr>
            </a:lvl3pPr>
            <a:lvl4pPr>
              <a:buClr>
                <a:srgbClr val="9E0000"/>
              </a:buClr>
              <a:defRPr baseline="0">
                <a:solidFill>
                  <a:schemeClr val="tx1">
                    <a:lumMod val="95000"/>
                    <a:lumOff val="5000"/>
                  </a:schemeClr>
                </a:solidFill>
              </a:defRPr>
            </a:lvl4pPr>
            <a:lvl5pPr>
              <a:buClr>
                <a:srgbClr val="9E0000"/>
              </a:buClr>
              <a:defRPr baseline="0">
                <a:solidFill>
                  <a:schemeClr val="tx1">
                    <a:lumMod val="95000"/>
                    <a:lumOff val="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3"/>
          <p:cNvSpPr>
            <a:spLocks noGrp="1"/>
          </p:cNvSpPr>
          <p:nvPr>
            <p:ph type="dt" sz="half" idx="10"/>
          </p:nvPr>
        </p:nvSpPr>
        <p:spPr/>
        <p:txBody>
          <a:bodyPr/>
          <a:lstStyle>
            <a:lvl1pPr>
              <a:defRPr/>
            </a:lvl1pPr>
          </a:lstStyle>
          <a:p>
            <a:pPr>
              <a:defRPr/>
            </a:pPr>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pPr>
              <a:defRPr/>
            </a:pPr>
            <a:fld id="{F901E66E-04F2-466F-ABBC-109762D845A9}" type="slidenum">
              <a:rPr lang="en-US"/>
              <a:pPr>
                <a:defRPr/>
              </a:pPr>
              <a:t>‹#›</a:t>
            </a:fld>
            <a:endParaRPr lang="en-US" dirty="0"/>
          </a:p>
        </p:txBody>
      </p:sp>
    </p:spTree>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 Divider Page">
    <p:spTree>
      <p:nvGrpSpPr>
        <p:cNvPr id="1" name=""/>
        <p:cNvGrpSpPr/>
        <p:nvPr/>
      </p:nvGrpSpPr>
      <p:grpSpPr>
        <a:xfrm>
          <a:off x="0" y="0"/>
          <a:ext cx="0" cy="0"/>
          <a:chOff x="0" y="0"/>
          <a:chExt cx="0" cy="0"/>
        </a:xfrm>
      </p:grpSpPr>
      <p:sp>
        <p:nvSpPr>
          <p:cNvPr id="4" name="Frame 12"/>
          <p:cNvSpPr/>
          <p:nvPr/>
        </p:nvSpPr>
        <p:spPr bwMode="hidden">
          <a:xfrm>
            <a:off x="0" y="0"/>
            <a:ext cx="9144000" cy="6858000"/>
          </a:xfrm>
          <a:prstGeom prst="frame">
            <a:avLst>
              <a:gd name="adj1" fmla="val 1537"/>
            </a:avLst>
          </a:prstGeom>
          <a:solidFill>
            <a:srgbClr val="9A0000"/>
          </a:solidFill>
          <a:ln w="0">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chemeClr val="tx1"/>
              </a:solidFill>
            </a:endParaRPr>
          </a:p>
        </p:txBody>
      </p:sp>
      <p:cxnSp>
        <p:nvCxnSpPr>
          <p:cNvPr id="5" name="Straight Connector 13"/>
          <p:cNvCxnSpPr/>
          <p:nvPr/>
        </p:nvCxnSpPr>
        <p:spPr bwMode="ltGray">
          <a:xfrm>
            <a:off x="723900" y="4205288"/>
            <a:ext cx="8420100" cy="3175"/>
          </a:xfrm>
          <a:prstGeom prst="line">
            <a:avLst/>
          </a:prstGeom>
          <a:ln w="12700" cap="flat" cmpd="sng" algn="ctr">
            <a:solidFill>
              <a:srgbClr val="80000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6" name="Straight Connector 14"/>
          <p:cNvCxnSpPr/>
          <p:nvPr/>
        </p:nvCxnSpPr>
        <p:spPr bwMode="ltGray">
          <a:xfrm>
            <a:off x="723900" y="4216400"/>
            <a:ext cx="8420100" cy="3175"/>
          </a:xfrm>
          <a:prstGeom prst="line">
            <a:avLst/>
          </a:prstGeom>
          <a:ln w="12700" cap="flat" cmpd="sng" algn="ctr">
            <a:solidFill>
              <a:srgbClr val="FF000C"/>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Picture 9"/>
          <p:cNvPicPr>
            <a:picLocks noChangeAspect="1"/>
          </p:cNvPicPr>
          <p:nvPr/>
        </p:nvPicPr>
        <p:blipFill>
          <a:blip r:embed="rId2"/>
          <a:srcRect/>
          <a:stretch>
            <a:fillRect/>
          </a:stretch>
        </p:blipFill>
        <p:spPr bwMode="black">
          <a:xfrm>
            <a:off x="6248400" y="5580063"/>
            <a:ext cx="2247900" cy="552450"/>
          </a:xfrm>
          <a:prstGeom prst="rect">
            <a:avLst/>
          </a:prstGeom>
          <a:noFill/>
          <a:ln w="9525">
            <a:noFill/>
            <a:miter lim="800000"/>
            <a:headEnd/>
            <a:tailEnd/>
          </a:ln>
        </p:spPr>
      </p:pic>
      <p:sp>
        <p:nvSpPr>
          <p:cNvPr id="2" name="Title 1"/>
          <p:cNvSpPr>
            <a:spLocks noGrp="1"/>
          </p:cNvSpPr>
          <p:nvPr>
            <p:ph type="title"/>
          </p:nvPr>
        </p:nvSpPr>
        <p:spPr>
          <a:xfrm>
            <a:off x="609600" y="3200400"/>
            <a:ext cx="7928159" cy="914401"/>
          </a:xfrm>
        </p:spPr>
        <p:txBody>
          <a:bodyPr/>
          <a:lstStyle>
            <a:lvl1pPr algn="l">
              <a:defRPr sz="2600" b="0" cap="none" baseline="0">
                <a:solidFill>
                  <a:schemeClr val="tx1">
                    <a:lumMod val="75000"/>
                    <a:lumOff val="25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09600" y="4291013"/>
            <a:ext cx="7885113" cy="1500187"/>
          </a:xfrm>
        </p:spPr>
        <p:txBody>
          <a:bodyPr>
            <a:normAutofit/>
          </a:bodyPr>
          <a:lstStyle>
            <a:lvl1pPr marL="0" indent="0" algn="l">
              <a:buNone/>
              <a:defRPr sz="16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8" name="Date Placeholder 3"/>
          <p:cNvSpPr>
            <a:spLocks noGrp="1"/>
          </p:cNvSpPr>
          <p:nvPr>
            <p:ph type="dt" sz="half" idx="10"/>
          </p:nvPr>
        </p:nvSpPr>
        <p:spPr/>
        <p:txBody>
          <a:bodyPr/>
          <a:lstStyle>
            <a:lvl1pPr>
              <a:defRPr/>
            </a:lvl1pPr>
          </a:lstStyle>
          <a:p>
            <a:pPr>
              <a:defRPr/>
            </a:pPr>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pPr>
              <a:defRPr/>
            </a:pPr>
            <a:fld id="{776664EC-F026-47E0-B2A4-2D2A00101019}" type="slidenum">
              <a:rPr lang="en-US"/>
              <a:pPr>
                <a:defRPr/>
              </a:pPr>
              <a:t>‹#›</a:t>
            </a:fld>
            <a:endParaRPr lang="en-US" dirty="0"/>
          </a:p>
        </p:txBody>
      </p:sp>
    </p:spTree>
  </p:cSld>
  <p:clrMapOvr>
    <a:masterClrMapping/>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Welcome Clients to Our Office">
    <p:spTree>
      <p:nvGrpSpPr>
        <p:cNvPr id="1" name=""/>
        <p:cNvGrpSpPr/>
        <p:nvPr/>
      </p:nvGrpSpPr>
      <p:grpSpPr>
        <a:xfrm>
          <a:off x="0" y="0"/>
          <a:ext cx="0" cy="0"/>
          <a:chOff x="0" y="0"/>
          <a:chExt cx="0" cy="0"/>
        </a:xfrm>
      </p:grpSpPr>
      <p:pic>
        <p:nvPicPr>
          <p:cNvPr id="4" name="Picture 12"/>
          <p:cNvPicPr>
            <a:picLocks noChangeAspect="1"/>
          </p:cNvPicPr>
          <p:nvPr/>
        </p:nvPicPr>
        <p:blipFill>
          <a:blip r:embed="rId2"/>
          <a:srcRect/>
          <a:stretch>
            <a:fillRect/>
          </a:stretch>
        </p:blipFill>
        <p:spPr bwMode="auto">
          <a:xfrm>
            <a:off x="5105400" y="4876800"/>
            <a:ext cx="3154363" cy="774700"/>
          </a:xfrm>
          <a:prstGeom prst="rect">
            <a:avLst/>
          </a:prstGeom>
          <a:noFill/>
          <a:ln w="9525">
            <a:noFill/>
            <a:miter lim="800000"/>
            <a:headEnd/>
            <a:tailEnd/>
          </a:ln>
        </p:spPr>
      </p:pic>
      <p:sp>
        <p:nvSpPr>
          <p:cNvPr id="5" name="Frame 13"/>
          <p:cNvSpPr/>
          <p:nvPr/>
        </p:nvSpPr>
        <p:spPr bwMode="hidden">
          <a:xfrm>
            <a:off x="0" y="0"/>
            <a:ext cx="9144000" cy="6858000"/>
          </a:xfrm>
          <a:prstGeom prst="frame">
            <a:avLst>
              <a:gd name="adj1" fmla="val 1537"/>
            </a:avLst>
          </a:prstGeom>
          <a:solidFill>
            <a:srgbClr val="9A0000"/>
          </a:solidFill>
          <a:ln w="0">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chemeClr val="tx1"/>
              </a:solidFill>
            </a:endParaRPr>
          </a:p>
        </p:txBody>
      </p:sp>
      <p:cxnSp>
        <p:nvCxnSpPr>
          <p:cNvPr id="6" name="Straight Connector 14"/>
          <p:cNvCxnSpPr/>
          <p:nvPr/>
        </p:nvCxnSpPr>
        <p:spPr bwMode="ltGray">
          <a:xfrm>
            <a:off x="0" y="4205288"/>
            <a:ext cx="8259763" cy="1587"/>
          </a:xfrm>
          <a:prstGeom prst="line">
            <a:avLst/>
          </a:prstGeom>
          <a:ln w="12700" cap="flat" cmpd="sng" algn="ctr">
            <a:solidFill>
              <a:srgbClr val="80000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7" name="Straight Connector 16"/>
          <p:cNvCxnSpPr/>
          <p:nvPr/>
        </p:nvCxnSpPr>
        <p:spPr bwMode="ltGray">
          <a:xfrm>
            <a:off x="0" y="4216400"/>
            <a:ext cx="8259763" cy="1588"/>
          </a:xfrm>
          <a:prstGeom prst="line">
            <a:avLst/>
          </a:prstGeom>
          <a:ln w="12700" cap="flat" cmpd="sng" algn="ctr">
            <a:solidFill>
              <a:srgbClr val="FF000C"/>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247278" y="3581400"/>
            <a:ext cx="8103565" cy="533400"/>
          </a:xfrm>
        </p:spPr>
        <p:txBody>
          <a:bodyPr/>
          <a:lstStyle>
            <a:lvl1pPr algn="r">
              <a:defRPr sz="2800" baseline="0">
                <a:solidFill>
                  <a:schemeClr val="tx1">
                    <a:lumMod val="75000"/>
                    <a:lumOff val="25000"/>
                  </a:schemeClr>
                </a:solidFill>
              </a:defRPr>
            </a:lvl1pPr>
          </a:lstStyle>
          <a:p>
            <a:r>
              <a:rPr lang="en-US" dirty="0" smtClean="0"/>
              <a:t>Click to edit Master title style</a:t>
            </a:r>
            <a:endParaRPr lang="en-US" dirty="0"/>
          </a:p>
        </p:txBody>
      </p:sp>
      <p:sp>
        <p:nvSpPr>
          <p:cNvPr id="12" name="Text Placeholder 21"/>
          <p:cNvSpPr>
            <a:spLocks noGrp="1"/>
          </p:cNvSpPr>
          <p:nvPr>
            <p:ph type="body" sz="quarter" idx="15"/>
          </p:nvPr>
        </p:nvSpPr>
        <p:spPr>
          <a:xfrm>
            <a:off x="5581278" y="3048000"/>
            <a:ext cx="2800722" cy="533400"/>
          </a:xfrm>
        </p:spPr>
        <p:txBody>
          <a:bodyPr rtlCol="0" anchor="ctr">
            <a:normAutofit fontScale="92500"/>
          </a:bodyPr>
          <a:lstStyle>
            <a:lvl1pPr marL="0" marR="0" indent="0" algn="r" defTabSz="457200" rtl="0" eaLnBrk="1" fontAlgn="auto" latinLnBrk="0" hangingPunct="1">
              <a:lnSpc>
                <a:spcPct val="100000"/>
              </a:lnSpc>
              <a:spcBef>
                <a:spcPct val="0"/>
              </a:spcBef>
              <a:spcAft>
                <a:spcPts val="0"/>
              </a:spcAft>
              <a:buClrTx/>
              <a:buSzTx/>
              <a:buFontTx/>
              <a:buNone/>
              <a:tabLst/>
              <a:defRPr kumimoji="0" lang="en-US" sz="1600" b="0" i="0" u="none" strike="noStrike" kern="1200" cap="none" spc="300" normalizeH="0" baseline="0" noProof="0">
                <a:ln>
                  <a:noFill/>
                </a:ln>
                <a:solidFill>
                  <a:srgbClr val="550000"/>
                </a:solidFill>
                <a:effectLst>
                  <a:outerShdw blurRad="101600" dist="50800" dir="2700000">
                    <a:srgbClr val="000000">
                      <a:alpha val="18000"/>
                    </a:srgbClr>
                  </a:outerShdw>
                </a:effectLst>
                <a:uLnTx/>
                <a:uFillTx/>
                <a:latin typeface="Garamond"/>
                <a:ea typeface="+mj-ea"/>
                <a:cs typeface="Garamond"/>
              </a:defRPr>
            </a:lvl1pPr>
          </a:lstStyle>
          <a:p>
            <a:pPr lvl="0"/>
            <a:r>
              <a:rPr lang="en-US" noProof="0" dirty="0" smtClean="0"/>
              <a:t>Click to edit Master text styles</a:t>
            </a:r>
          </a:p>
        </p:txBody>
      </p:sp>
      <p:sp>
        <p:nvSpPr>
          <p:cNvPr id="8" name="Date Placeholder 2"/>
          <p:cNvSpPr>
            <a:spLocks noGrp="1"/>
          </p:cNvSpPr>
          <p:nvPr>
            <p:ph type="dt" sz="half" idx="16"/>
          </p:nvPr>
        </p:nvSpPr>
        <p:spPr/>
        <p:txBody>
          <a:bodyPr/>
          <a:lstStyle>
            <a:lvl1pPr>
              <a:defRPr/>
            </a:lvl1pPr>
          </a:lstStyle>
          <a:p>
            <a:pPr>
              <a:defRPr/>
            </a:pPr>
            <a:endParaRPr lang="en-US"/>
          </a:p>
        </p:txBody>
      </p:sp>
      <p:sp>
        <p:nvSpPr>
          <p:cNvPr id="9" name="Footer Placeholder 3"/>
          <p:cNvSpPr>
            <a:spLocks noGrp="1"/>
          </p:cNvSpPr>
          <p:nvPr>
            <p:ph type="ftr" sz="quarter" idx="17"/>
          </p:nvPr>
        </p:nvSpPr>
        <p:spPr/>
        <p:txBody>
          <a:bodyPr/>
          <a:lstStyle>
            <a:lvl1pPr>
              <a:defRPr/>
            </a:lvl1pPr>
          </a:lstStyle>
          <a:p>
            <a:pPr>
              <a:defRPr/>
            </a:pPr>
            <a:endParaRPr lang="en-US"/>
          </a:p>
        </p:txBody>
      </p:sp>
      <p:sp>
        <p:nvSpPr>
          <p:cNvPr id="10" name="Slide Number Placeholder 4"/>
          <p:cNvSpPr>
            <a:spLocks noGrp="1"/>
          </p:cNvSpPr>
          <p:nvPr>
            <p:ph type="sldNum" sz="quarter" idx="18"/>
          </p:nvPr>
        </p:nvSpPr>
        <p:spPr/>
        <p:txBody>
          <a:bodyPr/>
          <a:lstStyle>
            <a:lvl1pPr>
              <a:defRPr/>
            </a:lvl1pPr>
          </a:lstStyle>
          <a:p>
            <a:pPr>
              <a:defRPr/>
            </a:pPr>
            <a:fld id="{6927F594-1ADF-4C12-90AF-BDE3D5BC5CE9}" type="slidenum">
              <a:rPr lang="en-US"/>
              <a:pPr>
                <a:defRPr/>
              </a:pPr>
              <a:t>‹#›</a:t>
            </a:fld>
            <a:endParaRPr lang="en-US" dirty="0"/>
          </a:p>
        </p:txBody>
      </p:sp>
    </p:spTree>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8"/>
          <p:cNvGrpSpPr>
            <a:grpSpLocks/>
          </p:cNvGrpSpPr>
          <p:nvPr/>
        </p:nvGrpSpPr>
        <p:grpSpPr bwMode="auto">
          <a:xfrm>
            <a:off x="571500" y="1143000"/>
            <a:ext cx="8572500" cy="20638"/>
            <a:chOff x="570887" y="1143000"/>
            <a:chExt cx="8573113" cy="20640"/>
          </a:xfrm>
        </p:grpSpPr>
        <p:cxnSp>
          <p:nvCxnSpPr>
            <p:cNvPr id="6" name="Straight Connector 9"/>
            <p:cNvCxnSpPr/>
            <p:nvPr userDrawn="1"/>
          </p:nvCxnSpPr>
          <p:spPr bwMode="ltGray">
            <a:xfrm>
              <a:off x="570887" y="1143000"/>
              <a:ext cx="8573113" cy="3175"/>
            </a:xfrm>
            <a:prstGeom prst="line">
              <a:avLst/>
            </a:prstGeom>
            <a:ln w="12700" cap="flat" cmpd="sng" algn="ctr">
              <a:solidFill>
                <a:srgbClr val="403A3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7" name="Straight Connector 10"/>
            <p:cNvCxnSpPr/>
            <p:nvPr userDrawn="1"/>
          </p:nvCxnSpPr>
          <p:spPr bwMode="ltGray">
            <a:xfrm flipV="1">
              <a:off x="570887" y="1157289"/>
              <a:ext cx="8573113" cy="6351"/>
            </a:xfrm>
            <a:prstGeom prst="line">
              <a:avLst/>
            </a:prstGeom>
            <a:ln w="12700" cap="flat" cmpd="sng" algn="ctr">
              <a:solidFill>
                <a:srgbClr val="63595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pic>
        <p:nvPicPr>
          <p:cNvPr id="8" name="Picture 11"/>
          <p:cNvPicPr>
            <a:picLocks noChangeAspect="1"/>
          </p:cNvPicPr>
          <p:nvPr/>
        </p:nvPicPr>
        <p:blipFill>
          <a:blip r:embed="rId2"/>
          <a:srcRect/>
          <a:stretch>
            <a:fillRect/>
          </a:stretch>
        </p:blipFill>
        <p:spPr bwMode="black">
          <a:xfrm>
            <a:off x="6986588" y="6126163"/>
            <a:ext cx="1814512" cy="446087"/>
          </a:xfrm>
          <a:prstGeom prst="rect">
            <a:avLst/>
          </a:prstGeom>
          <a:noFill/>
          <a:ln w="9525">
            <a:noFill/>
            <a:miter lim="800000"/>
            <a:headEnd/>
            <a:tailEnd/>
          </a:ln>
        </p:spPr>
      </p:pic>
      <p:sp>
        <p:nvSpPr>
          <p:cNvPr id="2" name="Title 1"/>
          <p:cNvSpPr>
            <a:spLocks noGrp="1"/>
          </p:cNvSpPr>
          <p:nvPr>
            <p:ph type="title"/>
          </p:nvPr>
        </p:nvSpPr>
        <p:spPr/>
        <p:txBody>
          <a:bodyPr/>
          <a:lstStyle>
            <a:lvl1pPr>
              <a:defRPr>
                <a:solidFill>
                  <a:schemeClr val="tx1">
                    <a:lumMod val="75000"/>
                    <a:lumOff val="25000"/>
                  </a:schemeClr>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4"/>
          <p:cNvSpPr>
            <a:spLocks noGrp="1"/>
          </p:cNvSpPr>
          <p:nvPr>
            <p:ph type="dt" sz="half" idx="10"/>
          </p:nvPr>
        </p:nvSpPr>
        <p:spPr/>
        <p:txBody>
          <a:bodyPr/>
          <a:lstStyle>
            <a:lvl1pPr>
              <a:defRPr/>
            </a:lvl1pPr>
          </a:lstStyle>
          <a:p>
            <a:pPr>
              <a:defRPr/>
            </a:pPr>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p:txBody>
          <a:bodyPr/>
          <a:lstStyle>
            <a:lvl1pPr>
              <a:defRPr/>
            </a:lvl1pPr>
          </a:lstStyle>
          <a:p>
            <a:pPr>
              <a:defRPr/>
            </a:pPr>
            <a:fld id="{00CC59BF-4B13-4424-9677-C75438A77F51}" type="slidenum">
              <a:rPr lang="en-US"/>
              <a:pPr>
                <a:defRPr/>
              </a:pPr>
              <a:t>‹#›</a:t>
            </a:fld>
            <a:endParaRPr lang="en-US" dirty="0"/>
          </a:p>
        </p:txBody>
      </p:sp>
    </p:spTree>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9"/>
          <p:cNvGrpSpPr>
            <a:grpSpLocks/>
          </p:cNvGrpSpPr>
          <p:nvPr/>
        </p:nvGrpSpPr>
        <p:grpSpPr bwMode="auto">
          <a:xfrm>
            <a:off x="571500" y="1143000"/>
            <a:ext cx="8572500" cy="20638"/>
            <a:chOff x="570887" y="1143000"/>
            <a:chExt cx="8573113" cy="20640"/>
          </a:xfrm>
        </p:grpSpPr>
        <p:cxnSp>
          <p:nvCxnSpPr>
            <p:cNvPr id="8" name="Straight Connector 10"/>
            <p:cNvCxnSpPr/>
            <p:nvPr userDrawn="1"/>
          </p:nvCxnSpPr>
          <p:spPr bwMode="ltGray">
            <a:xfrm>
              <a:off x="570887" y="1143000"/>
              <a:ext cx="8573113" cy="3175"/>
            </a:xfrm>
            <a:prstGeom prst="line">
              <a:avLst/>
            </a:prstGeom>
            <a:ln w="12700" cap="flat" cmpd="sng" algn="ctr">
              <a:solidFill>
                <a:srgbClr val="403A3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9" name="Straight Connector 11"/>
            <p:cNvCxnSpPr/>
            <p:nvPr userDrawn="1"/>
          </p:nvCxnSpPr>
          <p:spPr bwMode="ltGray">
            <a:xfrm flipV="1">
              <a:off x="570887" y="1157289"/>
              <a:ext cx="8573113" cy="6351"/>
            </a:xfrm>
            <a:prstGeom prst="line">
              <a:avLst/>
            </a:prstGeom>
            <a:ln w="12700" cap="flat" cmpd="sng" algn="ctr">
              <a:solidFill>
                <a:srgbClr val="63595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p:txBody>
          <a:bodyPr/>
          <a:lstStyle>
            <a:lvl1pPr>
              <a:defRPr>
                <a:solidFill>
                  <a:schemeClr val="tx1">
                    <a:lumMod val="75000"/>
                    <a:lumOff val="25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Date Placeholder 6"/>
          <p:cNvSpPr>
            <a:spLocks noGrp="1"/>
          </p:cNvSpPr>
          <p:nvPr>
            <p:ph type="dt" sz="half" idx="10"/>
          </p:nvPr>
        </p:nvSpPr>
        <p:spPr/>
        <p:txBody>
          <a:bodyPr/>
          <a:lstStyle>
            <a:lvl1pPr>
              <a:defRPr/>
            </a:lvl1pPr>
          </a:lstStyle>
          <a:p>
            <a:pPr>
              <a:defRPr/>
            </a:pPr>
            <a:endParaRPr lang="en-US"/>
          </a:p>
        </p:txBody>
      </p:sp>
      <p:sp>
        <p:nvSpPr>
          <p:cNvPr id="11" name="Footer Placeholder 7"/>
          <p:cNvSpPr>
            <a:spLocks noGrp="1"/>
          </p:cNvSpPr>
          <p:nvPr>
            <p:ph type="ftr" sz="quarter" idx="11"/>
          </p:nvPr>
        </p:nvSpPr>
        <p:spPr/>
        <p:txBody>
          <a:bodyPr/>
          <a:lstStyle>
            <a:lvl1pPr>
              <a:defRPr/>
            </a:lvl1pPr>
          </a:lstStyle>
          <a:p>
            <a:pPr>
              <a:defRPr/>
            </a:pPr>
            <a:endParaRPr lang="en-US"/>
          </a:p>
        </p:txBody>
      </p:sp>
      <p:sp>
        <p:nvSpPr>
          <p:cNvPr id="12" name="Slide Number Placeholder 8"/>
          <p:cNvSpPr>
            <a:spLocks noGrp="1"/>
          </p:cNvSpPr>
          <p:nvPr>
            <p:ph type="sldNum" sz="quarter" idx="12"/>
          </p:nvPr>
        </p:nvSpPr>
        <p:spPr/>
        <p:txBody>
          <a:bodyPr/>
          <a:lstStyle>
            <a:lvl1pPr>
              <a:defRPr/>
            </a:lvl1pPr>
          </a:lstStyle>
          <a:p>
            <a:pPr>
              <a:defRPr/>
            </a:pPr>
            <a:fld id="{671A8037-EE32-4834-B8FC-D59299155732}" type="slidenum">
              <a:rPr lang="en-US"/>
              <a:pPr>
                <a:defRPr/>
              </a:pPr>
              <a:t>‹#›</a:t>
            </a:fld>
            <a:endParaRPr lang="en-US" dirty="0"/>
          </a:p>
        </p:txBody>
      </p:sp>
    </p:spTree>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6"/>
          <p:cNvGrpSpPr>
            <a:grpSpLocks/>
          </p:cNvGrpSpPr>
          <p:nvPr/>
        </p:nvGrpSpPr>
        <p:grpSpPr bwMode="auto">
          <a:xfrm>
            <a:off x="571500" y="1143000"/>
            <a:ext cx="8572500" cy="20638"/>
            <a:chOff x="570887" y="1143000"/>
            <a:chExt cx="8573113" cy="20640"/>
          </a:xfrm>
        </p:grpSpPr>
        <p:cxnSp>
          <p:nvCxnSpPr>
            <p:cNvPr id="4" name="Straight Connector 7"/>
            <p:cNvCxnSpPr/>
            <p:nvPr userDrawn="1"/>
          </p:nvCxnSpPr>
          <p:spPr bwMode="ltGray">
            <a:xfrm>
              <a:off x="570887" y="1143000"/>
              <a:ext cx="8573113" cy="3175"/>
            </a:xfrm>
            <a:prstGeom prst="line">
              <a:avLst/>
            </a:prstGeom>
            <a:ln w="12700" cap="flat" cmpd="sng" algn="ctr">
              <a:solidFill>
                <a:srgbClr val="403A3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 name="Straight Connector 8"/>
            <p:cNvCxnSpPr/>
            <p:nvPr userDrawn="1"/>
          </p:nvCxnSpPr>
          <p:spPr bwMode="ltGray">
            <a:xfrm flipV="1">
              <a:off x="570887" y="1157289"/>
              <a:ext cx="8573113" cy="6351"/>
            </a:xfrm>
            <a:prstGeom prst="line">
              <a:avLst/>
            </a:prstGeom>
            <a:ln w="12700" cap="flat" cmpd="sng" algn="ctr">
              <a:solidFill>
                <a:srgbClr val="63595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pic>
        <p:nvPicPr>
          <p:cNvPr id="6" name="Picture 9"/>
          <p:cNvPicPr>
            <a:picLocks noChangeAspect="1"/>
          </p:cNvPicPr>
          <p:nvPr/>
        </p:nvPicPr>
        <p:blipFill>
          <a:blip r:embed="rId2"/>
          <a:srcRect/>
          <a:stretch>
            <a:fillRect/>
          </a:stretch>
        </p:blipFill>
        <p:spPr bwMode="black">
          <a:xfrm>
            <a:off x="6986588" y="6126163"/>
            <a:ext cx="1814512" cy="446087"/>
          </a:xfrm>
          <a:prstGeom prst="rect">
            <a:avLst/>
          </a:prstGeom>
          <a:noFill/>
          <a:ln w="9525">
            <a:noFill/>
            <a:miter lim="800000"/>
            <a:headEnd/>
            <a:tailEnd/>
          </a:ln>
        </p:spPr>
      </p:pic>
      <p:sp>
        <p:nvSpPr>
          <p:cNvPr id="2" name="Title 1"/>
          <p:cNvSpPr>
            <a:spLocks noGrp="1"/>
          </p:cNvSpPr>
          <p:nvPr>
            <p:ph type="title"/>
          </p:nvPr>
        </p:nvSpPr>
        <p:spPr/>
        <p:txBody>
          <a:bodyPr/>
          <a:lstStyle>
            <a:lvl1pPr>
              <a:defRPr>
                <a:solidFill>
                  <a:schemeClr val="tx1">
                    <a:lumMod val="75000"/>
                    <a:lumOff val="25000"/>
                  </a:schemeClr>
                </a:solidFill>
              </a:defRPr>
            </a:lvl1pPr>
          </a:lstStyle>
          <a:p>
            <a:r>
              <a:rPr lang="en-US" dirty="0" smtClean="0"/>
              <a:t>Click to edit Master title style</a:t>
            </a:r>
            <a:endParaRPr lang="en-US" dirty="0"/>
          </a:p>
        </p:txBody>
      </p:sp>
      <p:sp>
        <p:nvSpPr>
          <p:cNvPr id="7" name="Date Placeholder 2"/>
          <p:cNvSpPr>
            <a:spLocks noGrp="1"/>
          </p:cNvSpPr>
          <p:nvPr>
            <p:ph type="dt" sz="half" idx="10"/>
          </p:nvPr>
        </p:nvSpPr>
        <p:spPr/>
        <p:txBody>
          <a:bodyPr/>
          <a:lstStyle>
            <a:lvl1pPr>
              <a:defRPr/>
            </a:lvl1pPr>
          </a:lstStyle>
          <a:p>
            <a:pPr>
              <a:defRPr/>
            </a:pPr>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
        <p:nvSpPr>
          <p:cNvPr id="9" name="Slide Number Placeholder 4"/>
          <p:cNvSpPr>
            <a:spLocks noGrp="1"/>
          </p:cNvSpPr>
          <p:nvPr>
            <p:ph type="sldNum" sz="quarter" idx="12"/>
          </p:nvPr>
        </p:nvSpPr>
        <p:spPr/>
        <p:txBody>
          <a:bodyPr/>
          <a:lstStyle>
            <a:lvl1pPr>
              <a:defRPr/>
            </a:lvl1pPr>
          </a:lstStyle>
          <a:p>
            <a:pPr>
              <a:defRPr/>
            </a:pPr>
            <a:fld id="{07F6E0F6-B58A-4F41-AE1B-D471DA10431E}" type="slidenum">
              <a:rPr lang="en-US"/>
              <a:pPr>
                <a:defRPr/>
              </a:pPr>
              <a:t>‹#›</a:t>
            </a:fld>
            <a:endParaRPr lang="en-US" dirty="0"/>
          </a:p>
        </p:txBody>
      </p:sp>
    </p:spTree>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4"/>
          <p:cNvPicPr>
            <a:picLocks noChangeAspect="1"/>
          </p:cNvPicPr>
          <p:nvPr/>
        </p:nvPicPr>
        <p:blipFill>
          <a:blip r:embed="rId2"/>
          <a:srcRect/>
          <a:stretch>
            <a:fillRect/>
          </a:stretch>
        </p:blipFill>
        <p:spPr bwMode="black">
          <a:xfrm>
            <a:off x="6986588" y="6126163"/>
            <a:ext cx="1814512" cy="446087"/>
          </a:xfrm>
          <a:prstGeom prst="rect">
            <a:avLst/>
          </a:prstGeom>
          <a:noFill/>
          <a:ln w="9525">
            <a:noFill/>
            <a:miter lim="800000"/>
            <a:headEnd/>
            <a:tailEnd/>
          </a:ln>
        </p:spPr>
      </p:pic>
      <p:sp>
        <p:nvSpPr>
          <p:cNvPr id="3" name="Date Placeholder 1"/>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3"/>
          <p:cNvSpPr>
            <a:spLocks noGrp="1"/>
          </p:cNvSpPr>
          <p:nvPr>
            <p:ph type="sldNum" sz="quarter" idx="12"/>
          </p:nvPr>
        </p:nvSpPr>
        <p:spPr/>
        <p:txBody>
          <a:bodyPr/>
          <a:lstStyle>
            <a:lvl1pPr>
              <a:defRPr/>
            </a:lvl1pPr>
          </a:lstStyle>
          <a:p>
            <a:pPr>
              <a:defRPr/>
            </a:pPr>
            <a:fld id="{9E3AB564-6BBA-4512-A4DE-0B068EC5AF18}" type="slidenum">
              <a:rPr lang="en-US"/>
              <a:pPr>
                <a:defRPr/>
              </a:pPr>
              <a:t>‹#›</a:t>
            </a:fld>
            <a:endParaRPr lang="en-US" dirty="0"/>
          </a:p>
        </p:txBody>
      </p:sp>
    </p:spTree>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solidFill>
                  <a:schemeClr val="tx1">
                    <a:lumMod val="75000"/>
                    <a:lumOff val="25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B17C928-4ACA-4B3D-B841-FC62B7C7964B}" type="slidenum">
              <a:rPr lang="en-US"/>
              <a:pPr>
                <a:defRPr/>
              </a:pPr>
              <a:t>‹#›</a:t>
            </a:fld>
            <a:endParaRPr lang="en-US" dirty="0"/>
          </a:p>
        </p:txBody>
      </p:sp>
    </p:spTree>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53000">
              <a:schemeClr val="bg1">
                <a:lumMod val="85000"/>
              </a:schemeClr>
            </a:gs>
            <a:gs pos="83000">
              <a:schemeClr val="bg1">
                <a:lumMod val="75000"/>
              </a:schemeClr>
            </a:gs>
            <a:gs pos="100000">
              <a:schemeClr val="bg1">
                <a:lumMod val="5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868362"/>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1027" name="Text Placeholder 2"/>
          <p:cNvSpPr>
            <a:spLocks noGrp="1"/>
          </p:cNvSpPr>
          <p:nvPr>
            <p:ph type="body" idx="1"/>
          </p:nvPr>
        </p:nvSpPr>
        <p:spPr bwMode="auto">
          <a:xfrm>
            <a:off x="457200" y="1524000"/>
            <a:ext cx="8229600" cy="46021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1905000" cy="365125"/>
          </a:xfrm>
          <a:prstGeom prst="rect">
            <a:avLst/>
          </a:prstGeom>
        </p:spPr>
        <p:txBody>
          <a:bodyPr vert="horz" lIns="91440" tIns="45720" rIns="91440" bIns="45720" rtlCol="0" anchor="ctr"/>
          <a:lstStyle>
            <a:lvl1pPr algn="l">
              <a:defRPr sz="1000" dirty="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2438400" y="6356350"/>
            <a:ext cx="3048000" cy="365125"/>
          </a:xfrm>
          <a:prstGeom prst="rect">
            <a:avLst/>
          </a:prstGeom>
        </p:spPr>
        <p:txBody>
          <a:bodyPr vert="horz" lIns="91440" tIns="45720" rIns="91440" bIns="45720" rtlCol="0" anchor="ctr"/>
          <a:lstStyle>
            <a:lvl1pPr algn="l">
              <a:defRPr sz="1000" dirty="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5562600" y="6356350"/>
            <a:ext cx="533400" cy="365125"/>
          </a:xfrm>
          <a:prstGeom prst="rect">
            <a:avLst/>
          </a:prstGeom>
        </p:spPr>
        <p:txBody>
          <a:bodyPr vert="horz" lIns="91440" tIns="45720" rIns="91440" bIns="45720" rtlCol="0" anchor="ctr"/>
          <a:lstStyle>
            <a:lvl1pPr algn="l">
              <a:defRPr sz="1000" smtClean="0">
                <a:solidFill>
                  <a:schemeClr val="tx1">
                    <a:tint val="75000"/>
                  </a:schemeClr>
                </a:solidFill>
              </a:defRPr>
            </a:lvl1pPr>
          </a:lstStyle>
          <a:p>
            <a:pPr>
              <a:defRPr/>
            </a:pPr>
            <a:fld id="{754916D4-FAEE-4737-A724-B5BA3B03610A}" type="slidenum">
              <a:rPr lang="en-US"/>
              <a:pPr>
                <a:defRPr/>
              </a:pPr>
              <a:t>‹#›</a:t>
            </a:fld>
            <a:endParaRPr lang="en-US" dirty="0"/>
          </a:p>
        </p:txBody>
      </p:sp>
      <p:sp>
        <p:nvSpPr>
          <p:cNvPr id="7" name="Frame 6"/>
          <p:cNvSpPr/>
          <p:nvPr/>
        </p:nvSpPr>
        <p:spPr bwMode="hidden">
          <a:xfrm>
            <a:off x="0" y="0"/>
            <a:ext cx="9144000" cy="6858000"/>
          </a:xfrm>
          <a:prstGeom prst="frame">
            <a:avLst>
              <a:gd name="adj1" fmla="val 1537"/>
            </a:avLst>
          </a:prstGeom>
          <a:solidFill>
            <a:schemeClr val="tx2">
              <a:lumMod val="75000"/>
            </a:schemeClr>
          </a:solidFill>
          <a:ln w="0">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chemeClr val="tx1"/>
              </a:solidFill>
            </a:endParaRP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73" r:id="rId9"/>
    <p:sldLayoutId id="2147483682" r:id="rId10"/>
    <p:sldLayoutId id="2147483683" r:id="rId11"/>
    <p:sldLayoutId id="2147483672" r:id="rId12"/>
    <p:sldLayoutId id="2147483684" r:id="rId13"/>
  </p:sldLayoutIdLst>
  <p:transition spd="med">
    <p:random/>
  </p:transition>
  <p:txStyles>
    <p:titleStyle>
      <a:lvl1pPr algn="l" defTabSz="457200" rtl="0" fontAlgn="base">
        <a:spcBef>
          <a:spcPct val="0"/>
        </a:spcBef>
        <a:spcAft>
          <a:spcPct val="0"/>
        </a:spcAft>
        <a:defRPr sz="2400" kern="1200">
          <a:solidFill>
            <a:srgbClr val="404040"/>
          </a:solidFill>
          <a:effectLst>
            <a:outerShdw blurRad="101600" dist="50800" dir="2700000">
              <a:srgbClr val="000000">
                <a:alpha val="18000"/>
              </a:srgbClr>
            </a:outerShdw>
          </a:effectLst>
          <a:latin typeface="Frutiger"/>
          <a:ea typeface="Frutiger"/>
          <a:cs typeface="Frutiger"/>
        </a:defRPr>
      </a:lvl1pPr>
      <a:lvl2pPr algn="l" defTabSz="457200" rtl="0" fontAlgn="base">
        <a:spcBef>
          <a:spcPct val="0"/>
        </a:spcBef>
        <a:spcAft>
          <a:spcPct val="0"/>
        </a:spcAft>
        <a:defRPr sz="2400">
          <a:solidFill>
            <a:srgbClr val="404040"/>
          </a:solidFill>
          <a:latin typeface="Frutiger"/>
          <a:ea typeface="Frutiger"/>
          <a:cs typeface="Frutiger"/>
        </a:defRPr>
      </a:lvl2pPr>
      <a:lvl3pPr algn="l" defTabSz="457200" rtl="0" fontAlgn="base">
        <a:spcBef>
          <a:spcPct val="0"/>
        </a:spcBef>
        <a:spcAft>
          <a:spcPct val="0"/>
        </a:spcAft>
        <a:defRPr sz="2400">
          <a:solidFill>
            <a:srgbClr val="404040"/>
          </a:solidFill>
          <a:latin typeface="Frutiger"/>
          <a:ea typeface="Frutiger"/>
          <a:cs typeface="Frutiger"/>
        </a:defRPr>
      </a:lvl3pPr>
      <a:lvl4pPr algn="l" defTabSz="457200" rtl="0" fontAlgn="base">
        <a:spcBef>
          <a:spcPct val="0"/>
        </a:spcBef>
        <a:spcAft>
          <a:spcPct val="0"/>
        </a:spcAft>
        <a:defRPr sz="2400">
          <a:solidFill>
            <a:srgbClr val="404040"/>
          </a:solidFill>
          <a:latin typeface="Frutiger"/>
          <a:ea typeface="Frutiger"/>
          <a:cs typeface="Frutiger"/>
        </a:defRPr>
      </a:lvl4pPr>
      <a:lvl5pPr algn="l" defTabSz="457200" rtl="0" fontAlgn="base">
        <a:spcBef>
          <a:spcPct val="0"/>
        </a:spcBef>
        <a:spcAft>
          <a:spcPct val="0"/>
        </a:spcAft>
        <a:defRPr sz="2400">
          <a:solidFill>
            <a:srgbClr val="404040"/>
          </a:solidFill>
          <a:latin typeface="Frutiger"/>
          <a:ea typeface="Frutiger"/>
          <a:cs typeface="Frutiger"/>
        </a:defRPr>
      </a:lvl5pPr>
      <a:lvl6pPr marL="457200" algn="l" defTabSz="457200" rtl="0" fontAlgn="base">
        <a:spcBef>
          <a:spcPct val="0"/>
        </a:spcBef>
        <a:spcAft>
          <a:spcPct val="0"/>
        </a:spcAft>
        <a:defRPr sz="2400">
          <a:solidFill>
            <a:srgbClr val="404040"/>
          </a:solidFill>
          <a:latin typeface="Frutiger"/>
          <a:ea typeface="Frutiger"/>
          <a:cs typeface="Frutiger"/>
        </a:defRPr>
      </a:lvl6pPr>
      <a:lvl7pPr marL="914400" algn="l" defTabSz="457200" rtl="0" fontAlgn="base">
        <a:spcBef>
          <a:spcPct val="0"/>
        </a:spcBef>
        <a:spcAft>
          <a:spcPct val="0"/>
        </a:spcAft>
        <a:defRPr sz="2400">
          <a:solidFill>
            <a:srgbClr val="404040"/>
          </a:solidFill>
          <a:latin typeface="Frutiger"/>
          <a:ea typeface="Frutiger"/>
          <a:cs typeface="Frutiger"/>
        </a:defRPr>
      </a:lvl7pPr>
      <a:lvl8pPr marL="1371600" algn="l" defTabSz="457200" rtl="0" fontAlgn="base">
        <a:spcBef>
          <a:spcPct val="0"/>
        </a:spcBef>
        <a:spcAft>
          <a:spcPct val="0"/>
        </a:spcAft>
        <a:defRPr sz="2400">
          <a:solidFill>
            <a:srgbClr val="404040"/>
          </a:solidFill>
          <a:latin typeface="Frutiger"/>
          <a:ea typeface="Frutiger"/>
          <a:cs typeface="Frutiger"/>
        </a:defRPr>
      </a:lvl8pPr>
      <a:lvl9pPr marL="1828800" algn="l" defTabSz="457200" rtl="0" fontAlgn="base">
        <a:spcBef>
          <a:spcPct val="0"/>
        </a:spcBef>
        <a:spcAft>
          <a:spcPct val="0"/>
        </a:spcAft>
        <a:defRPr sz="2400">
          <a:solidFill>
            <a:srgbClr val="404040"/>
          </a:solidFill>
          <a:latin typeface="Frutiger"/>
          <a:ea typeface="Frutiger"/>
          <a:cs typeface="Frutiger"/>
        </a:defRPr>
      </a:lvl9pPr>
    </p:titleStyle>
    <p:bodyStyle>
      <a:lvl1pPr marL="342900" indent="-342900" algn="l" defTabSz="457200" rtl="0" fontAlgn="base">
        <a:spcBef>
          <a:spcPct val="20000"/>
        </a:spcBef>
        <a:spcAft>
          <a:spcPct val="0"/>
        </a:spcAft>
        <a:buClr>
          <a:srgbClr val="D3C874"/>
        </a:buClr>
        <a:buFont typeface="Arial" charset="0"/>
        <a:buChar char="•"/>
        <a:defRPr sz="2100" kern="1200">
          <a:solidFill>
            <a:schemeClr val="bg1"/>
          </a:solidFill>
          <a:latin typeface="Frutiger"/>
          <a:ea typeface="Frutiger"/>
          <a:cs typeface="Frutiger"/>
        </a:defRPr>
      </a:lvl1pPr>
      <a:lvl2pPr marL="742950" indent="-285750" algn="l" defTabSz="457200" rtl="0" fontAlgn="base">
        <a:spcBef>
          <a:spcPct val="20000"/>
        </a:spcBef>
        <a:spcAft>
          <a:spcPct val="0"/>
        </a:spcAft>
        <a:buClr>
          <a:srgbClr val="D3C874"/>
        </a:buClr>
        <a:buFont typeface="Arial" charset="0"/>
        <a:buChar char="–"/>
        <a:defRPr sz="2000" kern="1200">
          <a:solidFill>
            <a:schemeClr val="bg1"/>
          </a:solidFill>
          <a:latin typeface="Frutiger"/>
          <a:ea typeface="Frutiger"/>
          <a:cs typeface="Frutiger"/>
        </a:defRPr>
      </a:lvl2pPr>
      <a:lvl3pPr marL="1143000" indent="-228600" algn="l" defTabSz="457200" rtl="0" fontAlgn="base">
        <a:spcBef>
          <a:spcPct val="20000"/>
        </a:spcBef>
        <a:spcAft>
          <a:spcPct val="0"/>
        </a:spcAft>
        <a:buClr>
          <a:srgbClr val="D3C874"/>
        </a:buClr>
        <a:buFont typeface="Arial" charset="0"/>
        <a:buChar char="•"/>
        <a:defRPr kern="1200">
          <a:solidFill>
            <a:schemeClr val="bg1"/>
          </a:solidFill>
          <a:latin typeface="Frutiger"/>
          <a:ea typeface="Frutiger"/>
          <a:cs typeface="Frutiger"/>
        </a:defRPr>
      </a:lvl3pPr>
      <a:lvl4pPr marL="1600200" indent="-228600" algn="l" defTabSz="457200" rtl="0" fontAlgn="base">
        <a:spcBef>
          <a:spcPct val="20000"/>
        </a:spcBef>
        <a:spcAft>
          <a:spcPct val="0"/>
        </a:spcAft>
        <a:buClr>
          <a:srgbClr val="D3C874"/>
        </a:buClr>
        <a:buFont typeface="Arial" charset="0"/>
        <a:buChar char="–"/>
        <a:defRPr sz="1600" kern="1200">
          <a:solidFill>
            <a:schemeClr val="bg1"/>
          </a:solidFill>
          <a:latin typeface="Frutiger"/>
          <a:ea typeface="Frutiger"/>
          <a:cs typeface="Frutiger"/>
        </a:defRPr>
      </a:lvl4pPr>
      <a:lvl5pPr marL="2057400" indent="-228600" algn="l" defTabSz="457200" rtl="0" fontAlgn="base">
        <a:spcBef>
          <a:spcPct val="20000"/>
        </a:spcBef>
        <a:spcAft>
          <a:spcPct val="0"/>
        </a:spcAft>
        <a:buClr>
          <a:srgbClr val="D3C874"/>
        </a:buClr>
        <a:buFont typeface="Arial" charset="0"/>
        <a:buChar char="»"/>
        <a:defRPr sz="1600" kern="1200">
          <a:solidFill>
            <a:schemeClr val="bg1"/>
          </a:solidFill>
          <a:latin typeface="Frutiger"/>
          <a:ea typeface="Frutiger"/>
          <a:cs typeface="Frutiger"/>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e-verify.uscis.gov/emp" TargetMode="External"/><Relationship Id="rId2" Type="http://schemas.openxmlformats.org/officeDocument/2006/relationships/hyperlink" Target="http://e-verify.uscis.gov/enroll" TargetMode="External"/><Relationship Id="rId1" Type="http://schemas.openxmlformats.org/officeDocument/2006/relationships/slideLayout" Target="../slideLayouts/slideLayout2.xml"/><Relationship Id="rId4" Type="http://schemas.openxmlformats.org/officeDocument/2006/relationships/hyperlink" Target="http://www.dhs.gov/E-Verify"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www.uscis.gov/I-9Centra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hyperlink" Target="http://www.uscis.gov/" TargetMode="Externa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hyperlink" Target="mailto:cshah@csattorneys.com" TargetMode="External"/><Relationship Id="rId2" Type="http://schemas.openxmlformats.org/officeDocument/2006/relationships/hyperlink" Target="mailto:dbwalston@csattorneys.com" TargetMode="External"/><Relationship Id="rId1" Type="http://schemas.openxmlformats.org/officeDocument/2006/relationships/slideLayout" Target="../slideLayouts/slideLayout13.xml"/><Relationship Id="rId5" Type="http://schemas.openxmlformats.org/officeDocument/2006/relationships/image" Target="../media/image3.jpeg"/><Relationship Id="rId4" Type="http://schemas.openxmlformats.org/officeDocument/2006/relationships/hyperlink" Target="mailto:laa@csattorneys.com"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09600" y="2460625"/>
            <a:ext cx="8077200" cy="1679575"/>
          </a:xfrm>
        </p:spPr>
        <p:txBody>
          <a:bodyPr/>
          <a:lstStyle/>
          <a:p>
            <a:pPr fontAlgn="auto">
              <a:spcAft>
                <a:spcPts val="0"/>
              </a:spcAft>
              <a:defRPr/>
            </a:pPr>
            <a:r>
              <a:rPr lang="en-US" sz="3200" dirty="0" smtClean="0">
                <a:solidFill>
                  <a:srgbClr val="FF0000"/>
                </a:solidFill>
                <a:ea typeface="+mj-ea"/>
              </a:rPr>
              <a:t>Beason-Hammon Alabama Taxpayer and</a:t>
            </a:r>
            <a:br>
              <a:rPr lang="en-US" sz="3200" dirty="0" smtClean="0">
                <a:solidFill>
                  <a:srgbClr val="FF0000"/>
                </a:solidFill>
                <a:ea typeface="+mj-ea"/>
              </a:rPr>
            </a:br>
            <a:r>
              <a:rPr lang="en-US" sz="3200" dirty="0" smtClean="0">
                <a:solidFill>
                  <a:srgbClr val="FF0000"/>
                </a:solidFill>
                <a:ea typeface="+mj-ea"/>
              </a:rPr>
              <a:t>Citizen Protection Act  </a:t>
            </a:r>
          </a:p>
        </p:txBody>
      </p:sp>
      <p:sp>
        <p:nvSpPr>
          <p:cNvPr id="3" name="Subtitle 2"/>
          <p:cNvSpPr>
            <a:spLocks noGrp="1"/>
          </p:cNvSpPr>
          <p:nvPr>
            <p:ph type="subTitle" idx="1"/>
          </p:nvPr>
        </p:nvSpPr>
        <p:spPr>
          <a:xfrm>
            <a:off x="609600" y="4292600"/>
            <a:ext cx="8077200" cy="762000"/>
          </a:xfrm>
        </p:spPr>
        <p:txBody>
          <a:bodyPr rtlCol="0"/>
          <a:lstStyle/>
          <a:p>
            <a:pPr fontAlgn="auto">
              <a:spcAft>
                <a:spcPts val="0"/>
              </a:spcAft>
              <a:buFont typeface="Arial"/>
              <a:buNone/>
              <a:defRPr/>
            </a:pPr>
            <a:r>
              <a:rPr lang="en-US" b="1" dirty="0" smtClean="0">
                <a:solidFill>
                  <a:schemeClr val="tx1">
                    <a:lumMod val="85000"/>
                    <a:lumOff val="15000"/>
                  </a:schemeClr>
                </a:solidFill>
                <a:ea typeface="+mn-ea"/>
              </a:rPr>
              <a:t>			</a:t>
            </a:r>
            <a:r>
              <a:rPr lang="en-US" sz="2400" b="1" dirty="0" smtClean="0">
                <a:solidFill>
                  <a:schemeClr val="tx1">
                    <a:lumMod val="85000"/>
                    <a:lumOff val="15000"/>
                  </a:schemeClr>
                </a:solidFill>
                <a:ea typeface="+mn-ea"/>
              </a:rPr>
              <a:t>Its Current Impact on Your Business</a:t>
            </a:r>
          </a:p>
          <a:p>
            <a:pPr algn="ctr" fontAlgn="auto">
              <a:spcAft>
                <a:spcPts val="0"/>
              </a:spcAft>
              <a:buFont typeface="Arial"/>
              <a:buNone/>
              <a:defRPr/>
            </a:pPr>
            <a:endParaRPr lang="en-US" sz="2000" b="1" dirty="0">
              <a:ea typeface="+mn-ea"/>
            </a:endParaRPr>
          </a:p>
        </p:txBody>
      </p:sp>
      <p:sp>
        <p:nvSpPr>
          <p:cNvPr id="4" name="Text Placeholder 3"/>
          <p:cNvSpPr>
            <a:spLocks noGrp="1"/>
          </p:cNvSpPr>
          <p:nvPr>
            <p:ph type="body" sz="quarter" idx="13"/>
          </p:nvPr>
        </p:nvSpPr>
        <p:spPr>
          <a:xfrm>
            <a:off x="533400" y="838200"/>
            <a:ext cx="8077200" cy="500063"/>
          </a:xfrm>
        </p:spPr>
        <p:txBody>
          <a:bodyPr rtlCol="0">
            <a:normAutofit fontScale="77500" lnSpcReduction="20000"/>
          </a:bodyPr>
          <a:lstStyle/>
          <a:p>
            <a:pPr fontAlgn="auto">
              <a:spcAft>
                <a:spcPts val="0"/>
              </a:spcAft>
              <a:defRPr/>
            </a:pPr>
            <a:r>
              <a:rPr lang="en-US" sz="1800" b="1" dirty="0" smtClean="0">
                <a:solidFill>
                  <a:srgbClr val="FF0000"/>
                </a:solidFill>
                <a:ea typeface="+mn-ea"/>
              </a:rPr>
              <a:t>For The Members of the Greater Birmingham Apartment Association and </a:t>
            </a:r>
          </a:p>
          <a:p>
            <a:pPr fontAlgn="auto">
              <a:spcAft>
                <a:spcPts val="0"/>
              </a:spcAft>
              <a:defRPr/>
            </a:pPr>
            <a:r>
              <a:rPr lang="en-US" sz="1800" b="1" dirty="0" smtClean="0">
                <a:solidFill>
                  <a:srgbClr val="FF0000"/>
                </a:solidFill>
                <a:ea typeface="+mn-ea"/>
              </a:rPr>
              <a:t>		The Greater Birmingham Association of Landscape Professionals</a:t>
            </a:r>
            <a:endParaRPr lang="en-US" sz="1800" b="1" dirty="0">
              <a:solidFill>
                <a:srgbClr val="FF0000"/>
              </a:solidFill>
              <a:ea typeface="+mn-ea"/>
            </a:endParaRPr>
          </a:p>
        </p:txBody>
      </p:sp>
      <p:sp>
        <p:nvSpPr>
          <p:cNvPr id="5" name="Text Placeholder 4"/>
          <p:cNvSpPr>
            <a:spLocks noGrp="1"/>
          </p:cNvSpPr>
          <p:nvPr>
            <p:ph type="body" sz="quarter" idx="14"/>
          </p:nvPr>
        </p:nvSpPr>
        <p:spPr/>
        <p:txBody>
          <a:bodyPr rtlCol="0">
            <a:normAutofit/>
          </a:bodyPr>
          <a:lstStyle/>
          <a:p>
            <a:pPr>
              <a:defRPr/>
            </a:pPr>
            <a:r>
              <a:rPr lang="en-US" sz="1200" dirty="0" smtClean="0">
                <a:solidFill>
                  <a:schemeClr val="tx1">
                    <a:lumMod val="85000"/>
                    <a:lumOff val="15000"/>
                  </a:schemeClr>
                </a:solidFill>
                <a:ea typeface="+mn-ea"/>
              </a:rPr>
              <a:t>November 9, 2011</a:t>
            </a:r>
            <a:endParaRPr lang="en-US" sz="1200" dirty="0">
              <a:solidFill>
                <a:schemeClr val="tx1">
                  <a:lumMod val="85000"/>
                  <a:lumOff val="15000"/>
                </a:schemeClr>
              </a:solidFill>
              <a:ea typeface="+mn-ea"/>
            </a:endParaRPr>
          </a:p>
        </p:txBody>
      </p:sp>
      <p:sp>
        <p:nvSpPr>
          <p:cNvPr id="6" name="Text Placeholder 5"/>
          <p:cNvSpPr>
            <a:spLocks noGrp="1"/>
          </p:cNvSpPr>
          <p:nvPr>
            <p:ph type="body" sz="quarter" idx="15"/>
          </p:nvPr>
        </p:nvSpPr>
        <p:spPr>
          <a:xfrm>
            <a:off x="628650" y="4724400"/>
            <a:ext cx="8058150" cy="533400"/>
          </a:xfrm>
        </p:spPr>
        <p:txBody>
          <a:bodyPr rtlCol="0"/>
          <a:lstStyle/>
          <a:p>
            <a:pPr algn="r">
              <a:defRPr/>
            </a:pPr>
            <a:r>
              <a:rPr lang="en-US" sz="1400" b="1" dirty="0" smtClean="0">
                <a:solidFill>
                  <a:schemeClr val="tx1">
                    <a:lumMod val="65000"/>
                    <a:lumOff val="35000"/>
                  </a:schemeClr>
                </a:solidFill>
                <a:ea typeface="+mn-ea"/>
              </a:rPr>
              <a:t>David Walston, Charlie Shah and Leslie Allen</a:t>
            </a:r>
            <a:endParaRPr lang="en-US" sz="1400" b="1" dirty="0">
              <a:solidFill>
                <a:schemeClr val="tx1">
                  <a:lumMod val="65000"/>
                  <a:lumOff val="35000"/>
                </a:schemeClr>
              </a:solidFill>
              <a:ea typeface="+mn-ea"/>
            </a:endParaRPr>
          </a:p>
        </p:txBody>
      </p:sp>
    </p:spTree>
  </p:cSld>
  <p:clrMapOvr>
    <a:masterClrMapping/>
  </p:clrMapOvr>
  <p:transition spd="med">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algn="ctr" fontAlgn="auto">
              <a:spcAft>
                <a:spcPts val="0"/>
              </a:spcAft>
              <a:buFont typeface="Arial"/>
              <a:buChar char="•"/>
              <a:defRPr/>
            </a:pPr>
            <a:r>
              <a:rPr lang="en-US" sz="4000" b="0" dirty="0" smtClean="0">
                <a:ea typeface="+mn-ea"/>
              </a:rPr>
              <a:t>What is an “Alien?”</a:t>
            </a:r>
            <a:endParaRPr lang="en-US" sz="4000" b="0" dirty="0">
              <a:ea typeface="+mn-ea"/>
            </a:endParaRPr>
          </a:p>
        </p:txBody>
      </p:sp>
    </p:spTree>
  </p:cSld>
  <p:clrMapOvr>
    <a:masterClrMapping/>
  </p:clrMapOvr>
  <p:transition spd="med">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pic>
        <p:nvPicPr>
          <p:cNvPr id="28674" name="Content Placeholder 3" descr="alien.bmp"/>
          <p:cNvPicPr>
            <a:picLocks noGrp="1" noChangeAspect="1"/>
          </p:cNvPicPr>
          <p:nvPr>
            <p:ph idx="1"/>
          </p:nvPr>
        </p:nvPicPr>
        <p:blipFill>
          <a:blip r:embed="rId2"/>
          <a:srcRect/>
          <a:stretch>
            <a:fillRect/>
          </a:stretch>
        </p:blipFill>
        <p:spPr>
          <a:xfrm>
            <a:off x="2362200" y="1716088"/>
            <a:ext cx="4572000" cy="3846512"/>
          </a:xfrm>
        </p:spPr>
      </p:pic>
    </p:spTree>
  </p:cSld>
  <p:clrMapOvr>
    <a:masterClrMapping/>
  </p:clrMapOvr>
  <p:transition spd="med">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a:normAutofit/>
          </a:bodyPr>
          <a:lstStyle/>
          <a:p>
            <a:endParaRPr lang="en-US" smtClean="0">
              <a:solidFill>
                <a:srgbClr val="404040"/>
              </a:solidFill>
            </a:endParaRPr>
          </a:p>
          <a:p>
            <a:r>
              <a:rPr lang="en-US" b="0" smtClean="0">
                <a:solidFill>
                  <a:srgbClr val="404040"/>
                </a:solidFill>
              </a:rPr>
              <a:t>(1) ALIEN. Any person who is not a citizen or national of the United States, as described in 8 U.S.C. § 1101, et seq., and any amendments thereto.</a:t>
            </a:r>
          </a:p>
          <a:p>
            <a:endParaRPr lang="en-US" b="0" smtClean="0">
              <a:solidFill>
                <a:srgbClr val="404040"/>
              </a:solidFill>
            </a:endParaRPr>
          </a:p>
          <a:p>
            <a:r>
              <a:rPr lang="en-US" b="0" smtClean="0">
                <a:solidFill>
                  <a:srgbClr val="404040"/>
                </a:solidFill>
              </a:rPr>
              <a:t>8 U.S.C. § 1101</a:t>
            </a:r>
          </a:p>
          <a:p>
            <a:endParaRPr lang="en-US" b="0" smtClean="0">
              <a:solidFill>
                <a:srgbClr val="404040"/>
              </a:solidFill>
            </a:endParaRPr>
          </a:p>
          <a:p>
            <a:r>
              <a:rPr lang="en-US" b="0" smtClean="0">
                <a:solidFill>
                  <a:srgbClr val="404040"/>
                </a:solidFill>
              </a:rPr>
              <a:t>(3) The term “alien” means any person not a citizen or national of the United States. </a:t>
            </a:r>
          </a:p>
        </p:txBody>
      </p:sp>
    </p:spTree>
  </p:cSld>
  <p:clrMapOvr>
    <a:masterClrMapping/>
  </p:clrMapOvr>
  <p:transition spd="med">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dirty="0" smtClean="0">
                <a:ea typeface="+mn-ea"/>
              </a:rPr>
              <a:t>What is “direct or constructive knowledge”?</a:t>
            </a:r>
          </a:p>
          <a:p>
            <a:pPr fontAlgn="auto">
              <a:spcAft>
                <a:spcPts val="0"/>
              </a:spcAft>
              <a:buFont typeface="Arial"/>
              <a:buChar char="•"/>
              <a:defRPr/>
            </a:pPr>
            <a:r>
              <a:rPr lang="en-US" sz="2000" b="0" dirty="0" smtClean="0">
                <a:ea typeface="+mn-ea"/>
              </a:rPr>
              <a:t>(9) KNOWS or KNOWINGLY. A person acts knowingly or with knowledge with respect to either of the following:</a:t>
            </a:r>
          </a:p>
          <a:p>
            <a:pPr fontAlgn="auto">
              <a:spcAft>
                <a:spcPts val="0"/>
              </a:spcAft>
              <a:buFont typeface="Arial"/>
              <a:buChar char="•"/>
              <a:defRPr/>
            </a:pPr>
            <a:r>
              <a:rPr lang="en-US" sz="2000" b="0" dirty="0" smtClean="0">
                <a:ea typeface="+mn-ea"/>
              </a:rPr>
              <a:t> a. The person’s conduct or to attendant circumstances when the person is aware of the nature of the person’s conduct or that those circumstances exist.</a:t>
            </a:r>
          </a:p>
          <a:p>
            <a:pPr fontAlgn="auto">
              <a:spcAft>
                <a:spcPts val="0"/>
              </a:spcAft>
              <a:buFont typeface="Arial"/>
              <a:buChar char="•"/>
              <a:defRPr/>
            </a:pPr>
            <a:r>
              <a:rPr lang="en-US" sz="2000" b="0" dirty="0" smtClean="0">
                <a:ea typeface="+mn-ea"/>
              </a:rPr>
              <a:t> b. A result of the person’s conduct when the person is reasonably aware that the person’s conduct is likely to cause that result.</a:t>
            </a:r>
          </a:p>
          <a:p>
            <a:pPr fontAlgn="auto">
              <a:spcAft>
                <a:spcPts val="0"/>
              </a:spcAft>
              <a:buFont typeface="Arial"/>
              <a:buNone/>
              <a:defRPr/>
            </a:pPr>
            <a:r>
              <a:rPr lang="en-US" b="0" dirty="0" smtClean="0">
                <a:ea typeface="+mn-ea"/>
              </a:rPr>
              <a:t>	</a:t>
            </a:r>
            <a:r>
              <a:rPr lang="en-US" dirty="0" smtClean="0">
                <a:ea typeface="+mn-ea"/>
              </a:rPr>
              <a:t>Alabama case law - Determination of constructive knowledge</a:t>
            </a:r>
          </a:p>
          <a:p>
            <a:pPr fontAlgn="auto">
              <a:spcAft>
                <a:spcPts val="0"/>
              </a:spcAft>
              <a:buFont typeface="Arial"/>
              <a:buChar char="•"/>
              <a:defRPr/>
            </a:pPr>
            <a:r>
              <a:rPr lang="en-US" b="0" dirty="0" smtClean="0">
                <a:ea typeface="+mn-ea"/>
              </a:rPr>
              <a:t>Exercise a reasonable level of vigilance?</a:t>
            </a:r>
          </a:p>
          <a:p>
            <a:pPr fontAlgn="auto">
              <a:spcAft>
                <a:spcPts val="0"/>
              </a:spcAft>
              <a:buFont typeface="Arial"/>
              <a:buChar char="•"/>
              <a:defRPr/>
            </a:pPr>
            <a:r>
              <a:rPr lang="en-US" dirty="0" smtClean="0">
                <a:ea typeface="+mn-ea"/>
              </a:rPr>
              <a:t>“Know or should have known?”</a:t>
            </a:r>
            <a:endParaRPr lang="en-US" dirty="0">
              <a:ea typeface="+mn-ea"/>
            </a:endParaRPr>
          </a:p>
        </p:txBody>
      </p:sp>
    </p:spTree>
  </p:cSld>
  <p:clrMapOvr>
    <a:masterClrMapping/>
  </p:clrMapOvr>
  <p:transition spd="med">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a:normAutofit/>
          </a:bodyPr>
          <a:lstStyle/>
          <a:p>
            <a:pPr>
              <a:lnSpc>
                <a:spcPct val="80000"/>
              </a:lnSpc>
            </a:pPr>
            <a:r>
              <a:rPr lang="en-US" sz="1900" b="0" smtClean="0">
                <a:solidFill>
                  <a:srgbClr val="404040"/>
                </a:solidFill>
              </a:rPr>
              <a:t>(b) This section shall not apply to a contract for lodging for one night, a contract for the purchase of food to be consumed by the alien, a contract for medical services, or a contract for transportation of the alien that is intended to facilitate the alien’s return to his or her country of origin.</a:t>
            </a:r>
          </a:p>
          <a:p>
            <a:pPr>
              <a:lnSpc>
                <a:spcPct val="80000"/>
              </a:lnSpc>
              <a:buFont typeface="Arial" charset="0"/>
              <a:buNone/>
            </a:pPr>
            <a:r>
              <a:rPr lang="en-US" sz="1900" b="0" smtClean="0">
                <a:solidFill>
                  <a:srgbClr val="404040"/>
                </a:solidFill>
              </a:rPr>
              <a:t> </a:t>
            </a:r>
          </a:p>
          <a:p>
            <a:pPr>
              <a:lnSpc>
                <a:spcPct val="80000"/>
              </a:lnSpc>
            </a:pPr>
            <a:r>
              <a:rPr lang="en-US" sz="1900" b="0" smtClean="0">
                <a:solidFill>
                  <a:srgbClr val="404040"/>
                </a:solidFill>
              </a:rPr>
              <a:t>(c) This section shall not apply to a contract authorized by federal law.</a:t>
            </a:r>
          </a:p>
          <a:p>
            <a:pPr>
              <a:lnSpc>
                <a:spcPct val="80000"/>
              </a:lnSpc>
              <a:buFont typeface="Arial" charset="0"/>
              <a:buNone/>
            </a:pPr>
            <a:r>
              <a:rPr lang="en-US" sz="1900" b="0" smtClean="0">
                <a:solidFill>
                  <a:srgbClr val="404040"/>
                </a:solidFill>
              </a:rPr>
              <a:t> </a:t>
            </a:r>
          </a:p>
          <a:p>
            <a:pPr>
              <a:lnSpc>
                <a:spcPct val="80000"/>
              </a:lnSpc>
            </a:pPr>
            <a:r>
              <a:rPr lang="en-US" sz="1900" b="0" smtClean="0">
                <a:solidFill>
                  <a:srgbClr val="404040"/>
                </a:solidFill>
              </a:rPr>
              <a:t>(d) In proceedings of the court, the determination of whether an alien is unlawfully present in the United States shall be made by the federal government, pursuant to 8 U.S.C. § 1373(c). The court shall consider only the federal government’s determination when deciding whether an alien is unlawfully present in the United States. The court may take judicial notice of any verification of an individual’s immigration status previously provided by the federal government and may request the federal government to provide further automated or testimonial verification.</a:t>
            </a:r>
          </a:p>
          <a:p>
            <a:pPr>
              <a:lnSpc>
                <a:spcPct val="80000"/>
              </a:lnSpc>
            </a:pPr>
            <a:endParaRPr lang="en-US" sz="1900" smtClean="0">
              <a:solidFill>
                <a:srgbClr val="404040"/>
              </a:solidFill>
            </a:endParaRPr>
          </a:p>
        </p:txBody>
      </p:sp>
    </p:spTree>
  </p:cSld>
  <p:clrMapOvr>
    <a:masterClrMapping/>
  </p:clrMapOvr>
  <p:transition spd="med">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a:normAutofit/>
          </a:bodyPr>
          <a:lstStyle/>
          <a:p>
            <a:r>
              <a:rPr lang="en-US" smtClean="0">
                <a:solidFill>
                  <a:srgbClr val="404040"/>
                </a:solidFill>
              </a:rPr>
              <a:t>How to be sure?</a:t>
            </a:r>
          </a:p>
          <a:p>
            <a:r>
              <a:rPr lang="en-US" b="0" smtClean="0">
                <a:solidFill>
                  <a:srgbClr val="404040"/>
                </a:solidFill>
              </a:rPr>
              <a:t>(10) LAWFUL PRESENCE or LAWFULLY PRESENT. A person shall be regarded as an alien unlawfully present in the United States only if the person’s unlawful immigration status has been verified by the federal government pursuant to 8 U.S.C. § 1373(c). No officer of this state or any political subdivision of this state shall attempt to independently make a final determination of an alien’s immigration status. An alien possessing self-identification in any of the following forms is entitled to the presumption that he or she is an alien lawfully present in the United States:</a:t>
            </a:r>
          </a:p>
          <a:p>
            <a:endParaRPr lang="en-US" smtClean="0">
              <a:solidFill>
                <a:srgbClr val="404040"/>
              </a:solidFill>
            </a:endParaRPr>
          </a:p>
        </p:txBody>
      </p:sp>
    </p:spTree>
  </p:cSld>
  <p:clrMapOvr>
    <a:masterClrMapping/>
  </p:clrMapOvr>
  <p:transition spd="med">
    <p:rand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fontScale="77500" lnSpcReduction="20000"/>
          </a:bodyPr>
          <a:lstStyle/>
          <a:p>
            <a:pPr fontAlgn="auto">
              <a:spcAft>
                <a:spcPts val="0"/>
              </a:spcAft>
              <a:buFont typeface="Arial"/>
              <a:buChar char="•"/>
              <a:defRPr/>
            </a:pPr>
            <a:r>
              <a:rPr lang="en-US" b="0" dirty="0" smtClean="0">
                <a:ea typeface="+mn-ea"/>
              </a:rPr>
              <a:t>a. A valid, unexpired Alabama driver’s license.</a:t>
            </a:r>
          </a:p>
          <a:p>
            <a:pPr fontAlgn="auto">
              <a:spcAft>
                <a:spcPts val="0"/>
              </a:spcAft>
              <a:buFont typeface="Arial"/>
              <a:buNone/>
              <a:defRPr/>
            </a:pPr>
            <a:r>
              <a:rPr lang="en-US" b="0" dirty="0" smtClean="0">
                <a:ea typeface="+mn-ea"/>
              </a:rPr>
              <a:t> </a:t>
            </a:r>
          </a:p>
          <a:p>
            <a:pPr fontAlgn="auto">
              <a:spcAft>
                <a:spcPts val="0"/>
              </a:spcAft>
              <a:buFont typeface="Arial"/>
              <a:buChar char="•"/>
              <a:defRPr/>
            </a:pPr>
            <a:r>
              <a:rPr lang="en-US" b="0" dirty="0" smtClean="0">
                <a:ea typeface="+mn-ea"/>
              </a:rPr>
              <a:t>b. A valid, unexpired Alabama nondriver identification card.</a:t>
            </a:r>
          </a:p>
          <a:p>
            <a:pPr fontAlgn="auto">
              <a:spcAft>
                <a:spcPts val="0"/>
              </a:spcAft>
              <a:buFont typeface="Arial"/>
              <a:buNone/>
              <a:defRPr/>
            </a:pPr>
            <a:r>
              <a:rPr lang="en-US" b="0" dirty="0" smtClean="0">
                <a:ea typeface="+mn-ea"/>
              </a:rPr>
              <a:t> </a:t>
            </a:r>
          </a:p>
          <a:p>
            <a:pPr fontAlgn="auto">
              <a:spcAft>
                <a:spcPts val="0"/>
              </a:spcAft>
              <a:buFont typeface="Arial"/>
              <a:buChar char="•"/>
              <a:defRPr/>
            </a:pPr>
            <a:r>
              <a:rPr lang="en-US" b="0" dirty="0" smtClean="0">
                <a:ea typeface="+mn-ea"/>
              </a:rPr>
              <a:t>c. A valid tribal enrollment card or other form of tribal identification bearing a photograph or other biometric identifier.</a:t>
            </a:r>
          </a:p>
          <a:p>
            <a:pPr fontAlgn="auto">
              <a:spcAft>
                <a:spcPts val="0"/>
              </a:spcAft>
              <a:buFont typeface="Arial"/>
              <a:buNone/>
              <a:defRPr/>
            </a:pPr>
            <a:r>
              <a:rPr lang="en-US" b="0" dirty="0" smtClean="0">
                <a:ea typeface="+mn-ea"/>
              </a:rPr>
              <a:t> </a:t>
            </a:r>
          </a:p>
          <a:p>
            <a:pPr fontAlgn="auto">
              <a:spcAft>
                <a:spcPts val="0"/>
              </a:spcAft>
              <a:buFont typeface="Arial"/>
              <a:buChar char="•"/>
              <a:defRPr/>
            </a:pPr>
            <a:r>
              <a:rPr lang="en-US" b="0" dirty="0" smtClean="0">
                <a:ea typeface="+mn-ea"/>
              </a:rPr>
              <a:t>d. Any valid United States federal or state government issued identification document bearing a photograph or other biometric identifier, if issued by an entity that requires proof of lawful presence in the United States before issuance.</a:t>
            </a:r>
          </a:p>
          <a:p>
            <a:pPr fontAlgn="auto">
              <a:spcAft>
                <a:spcPts val="0"/>
              </a:spcAft>
              <a:buFont typeface="Arial"/>
              <a:buChar char="•"/>
              <a:defRPr/>
            </a:pPr>
            <a:endParaRPr lang="en-US" b="0" dirty="0" smtClean="0">
              <a:ea typeface="+mn-ea"/>
            </a:endParaRPr>
          </a:p>
          <a:p>
            <a:pPr fontAlgn="auto">
              <a:spcAft>
                <a:spcPts val="0"/>
              </a:spcAft>
              <a:buFont typeface="Arial"/>
              <a:buChar char="•"/>
              <a:defRPr/>
            </a:pPr>
            <a:r>
              <a:rPr lang="en-US" b="0" dirty="0" smtClean="0">
                <a:ea typeface="+mn-ea"/>
              </a:rPr>
              <a:t>e. A foreign passport with an unexpired United States Visa and a corresponding stamp or notation by the United States Department of Homeland Security indicating the bearer’s admission to the United States.</a:t>
            </a:r>
          </a:p>
          <a:p>
            <a:pPr fontAlgn="auto">
              <a:spcAft>
                <a:spcPts val="0"/>
              </a:spcAft>
              <a:buFont typeface="Arial"/>
              <a:buChar char="•"/>
              <a:defRPr/>
            </a:pPr>
            <a:endParaRPr lang="en-US" b="0" dirty="0" smtClean="0">
              <a:ea typeface="+mn-ea"/>
            </a:endParaRPr>
          </a:p>
          <a:p>
            <a:pPr fontAlgn="auto">
              <a:spcAft>
                <a:spcPts val="0"/>
              </a:spcAft>
              <a:buFont typeface="Arial"/>
              <a:buChar char="•"/>
              <a:defRPr/>
            </a:pPr>
            <a:r>
              <a:rPr lang="en-US" b="0" dirty="0" smtClean="0">
                <a:ea typeface="+mn-ea"/>
              </a:rPr>
              <a:t>f. A foreign passport issued by a visa waiver country with the corresponding entry stamp and unexpired duration of stay annotation or an I-94W form by the United States Department of Homeland Security indicating the bearer’s admission to the United States.</a:t>
            </a:r>
          </a:p>
          <a:p>
            <a:pPr fontAlgn="auto">
              <a:spcAft>
                <a:spcPts val="0"/>
              </a:spcAft>
              <a:buFont typeface="Arial"/>
              <a:buChar char="•"/>
              <a:defRPr/>
            </a:pPr>
            <a:endParaRPr lang="en-US" dirty="0">
              <a:ea typeface="+mn-ea"/>
            </a:endParaRPr>
          </a:p>
        </p:txBody>
      </p:sp>
    </p:spTree>
  </p:cSld>
  <p:clrMapOvr>
    <a:masterClrMapping/>
  </p:clrMapOvr>
  <p:transition spd="med">
    <p:rand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b="0" dirty="0" smtClean="0">
                <a:ea typeface="+mn-ea"/>
              </a:rPr>
              <a:t>Chief Judge of Jefferson County Circuit Court – Scott Vowell</a:t>
            </a:r>
          </a:p>
          <a:p>
            <a:pPr fontAlgn="auto">
              <a:spcAft>
                <a:spcPts val="0"/>
              </a:spcAft>
              <a:buFont typeface="Arial"/>
              <a:buChar char="•"/>
              <a:defRPr/>
            </a:pPr>
            <a:endParaRPr lang="en-US" sz="2400" b="0" u="sng" dirty="0" smtClean="0">
              <a:ea typeface="+mn-ea"/>
            </a:endParaRPr>
          </a:p>
          <a:p>
            <a:pPr fontAlgn="auto">
              <a:spcAft>
                <a:spcPts val="0"/>
              </a:spcAft>
              <a:buFont typeface="Arial"/>
              <a:buChar char="•"/>
              <a:defRPr/>
            </a:pPr>
            <a:r>
              <a:rPr lang="en-US" sz="2400" b="0" u="sng" dirty="0" smtClean="0">
                <a:ea typeface="+mn-ea"/>
              </a:rPr>
              <a:t>Abraham Perez and Hector Perez v. GTX Auto Import &amp; Auto Repair</a:t>
            </a:r>
          </a:p>
          <a:p>
            <a:pPr fontAlgn="auto">
              <a:spcAft>
                <a:spcPts val="0"/>
              </a:spcAft>
              <a:buFont typeface="Arial"/>
              <a:buChar char="•"/>
              <a:defRPr/>
            </a:pPr>
            <a:endParaRPr lang="en-US" sz="2400" b="0" dirty="0" smtClean="0">
              <a:ea typeface="+mn-ea"/>
            </a:endParaRPr>
          </a:p>
          <a:p>
            <a:pPr fontAlgn="auto">
              <a:spcAft>
                <a:spcPts val="0"/>
              </a:spcAft>
              <a:buFont typeface="Arial"/>
              <a:buChar char="•"/>
              <a:defRPr/>
            </a:pPr>
            <a:r>
              <a:rPr lang="en-US" sz="2400" b="0" dirty="0" smtClean="0">
                <a:ea typeface="+mn-ea"/>
              </a:rPr>
              <a:t>Claim for fraud – sale of salvage vehicles</a:t>
            </a:r>
          </a:p>
          <a:p>
            <a:pPr fontAlgn="auto">
              <a:spcAft>
                <a:spcPts val="0"/>
              </a:spcAft>
              <a:buFont typeface="Arial"/>
              <a:buChar char="•"/>
              <a:defRPr/>
            </a:pPr>
            <a:endParaRPr lang="en-US" sz="2400" b="0" dirty="0" smtClean="0">
              <a:ea typeface="+mn-ea"/>
            </a:endParaRPr>
          </a:p>
          <a:p>
            <a:pPr fontAlgn="auto">
              <a:spcAft>
                <a:spcPts val="0"/>
              </a:spcAft>
              <a:buFont typeface="Arial"/>
              <a:buChar char="•"/>
              <a:defRPr/>
            </a:pPr>
            <a:r>
              <a:rPr lang="en-US" sz="2400" b="0" dirty="0" smtClean="0">
                <a:ea typeface="+mn-ea"/>
              </a:rPr>
              <a:t>Motion to Dismiss filed by GTX – Plaintiffs are illegal aliens</a:t>
            </a:r>
          </a:p>
          <a:p>
            <a:pPr fontAlgn="auto">
              <a:spcAft>
                <a:spcPts val="0"/>
              </a:spcAft>
              <a:buFont typeface="Arial"/>
              <a:buChar char="•"/>
              <a:defRPr/>
            </a:pPr>
            <a:endParaRPr lang="en-US" dirty="0" smtClean="0">
              <a:ea typeface="+mn-ea"/>
            </a:endParaRPr>
          </a:p>
        </p:txBody>
      </p:sp>
    </p:spTree>
  </p:cSld>
  <p:clrMapOvr>
    <a:masterClrMapping/>
  </p:clrMapOvr>
  <p:transition spd="med">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000" b="0" dirty="0" smtClean="0">
                <a:ea typeface="+mn-ea"/>
              </a:rPr>
              <a:t>Alabama Constitution, Article IV, Section 95</a:t>
            </a:r>
          </a:p>
          <a:p>
            <a:pPr fontAlgn="auto">
              <a:spcAft>
                <a:spcPts val="0"/>
              </a:spcAft>
              <a:buFont typeface="Arial"/>
              <a:buChar char="•"/>
              <a:defRPr/>
            </a:pPr>
            <a:endParaRPr lang="en-US" sz="2000" b="0" dirty="0" smtClean="0">
              <a:ea typeface="+mn-ea"/>
            </a:endParaRPr>
          </a:p>
          <a:p>
            <a:pPr fontAlgn="auto">
              <a:spcAft>
                <a:spcPts val="0"/>
              </a:spcAft>
              <a:buFont typeface="Arial"/>
              <a:buChar char="•"/>
              <a:defRPr/>
            </a:pPr>
            <a:r>
              <a:rPr lang="en-US" sz="2000" b="0" dirty="0" smtClean="0">
                <a:ea typeface="+mn-ea"/>
              </a:rPr>
              <a:t>“There shall be no law of this state impairing the obligation of contracts by destroying or impairing the remedy for their enforcement…”</a:t>
            </a:r>
          </a:p>
          <a:p>
            <a:pPr fontAlgn="auto">
              <a:spcAft>
                <a:spcPts val="0"/>
              </a:spcAft>
              <a:buFont typeface="Arial"/>
              <a:buChar char="•"/>
              <a:defRPr/>
            </a:pPr>
            <a:endParaRPr lang="en-US" sz="2000" b="0" dirty="0" smtClean="0">
              <a:ea typeface="+mn-ea"/>
            </a:endParaRPr>
          </a:p>
          <a:p>
            <a:pPr fontAlgn="auto">
              <a:spcAft>
                <a:spcPts val="0"/>
              </a:spcAft>
              <a:buFont typeface="Arial"/>
              <a:buChar char="•"/>
              <a:defRPr/>
            </a:pPr>
            <a:r>
              <a:rPr lang="en-US" sz="2000" b="0" dirty="0" smtClean="0">
                <a:ea typeface="+mn-ea"/>
              </a:rPr>
              <a:t>“After suit has been commenced on any cause of action the legislature shall have no power to take away such cause of action…”</a:t>
            </a:r>
          </a:p>
          <a:p>
            <a:pPr fontAlgn="auto">
              <a:spcAft>
                <a:spcPts val="0"/>
              </a:spcAft>
              <a:buFont typeface="Arial"/>
              <a:buChar char="•"/>
              <a:defRPr/>
            </a:pPr>
            <a:endParaRPr lang="en-US" sz="2000" b="0" dirty="0" smtClean="0">
              <a:ea typeface="+mn-ea"/>
            </a:endParaRPr>
          </a:p>
          <a:p>
            <a:pPr fontAlgn="auto">
              <a:spcAft>
                <a:spcPts val="0"/>
              </a:spcAft>
              <a:buFont typeface="Arial"/>
              <a:buChar char="•"/>
              <a:defRPr/>
            </a:pPr>
            <a:r>
              <a:rPr lang="en-US" sz="2000" b="0" dirty="0" smtClean="0">
                <a:ea typeface="+mn-ea"/>
              </a:rPr>
              <a:t>“It is one of the fundamental principles of American law that an Act of the Legislature which is repugnant to the Constitution is void.”</a:t>
            </a:r>
            <a:endParaRPr lang="en-US" sz="2000" b="0" dirty="0">
              <a:ea typeface="+mn-ea"/>
            </a:endParaRPr>
          </a:p>
        </p:txBody>
      </p:sp>
    </p:spTree>
  </p:cSld>
  <p:clrMapOvr>
    <a:masterClrMapping/>
  </p:clrMapOvr>
  <p:transition spd="med">
    <p:rand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b="0" dirty="0" smtClean="0">
                <a:ea typeface="+mn-ea"/>
              </a:rPr>
              <a:t>“The unusually plain language of this provision of the justly criticized Constitution of 1901 makes it clear to the Court that the legislature cannot use Section 27(a) of the Act to take away the plaintiff’s existing cause of action in this case.”</a:t>
            </a:r>
          </a:p>
          <a:p>
            <a:pPr fontAlgn="auto">
              <a:spcAft>
                <a:spcPts val="0"/>
              </a:spcAft>
              <a:buFont typeface="Arial"/>
              <a:buNone/>
              <a:defRPr/>
            </a:pPr>
            <a:endParaRPr lang="en-US" sz="2400" b="0" dirty="0" smtClean="0">
              <a:ea typeface="+mn-ea"/>
            </a:endParaRPr>
          </a:p>
          <a:p>
            <a:pPr fontAlgn="auto">
              <a:spcAft>
                <a:spcPts val="0"/>
              </a:spcAft>
              <a:buFont typeface="Arial"/>
              <a:buChar char="•"/>
              <a:defRPr/>
            </a:pPr>
            <a:r>
              <a:rPr lang="en-US" sz="2400" b="0" dirty="0" smtClean="0">
                <a:ea typeface="+mn-ea"/>
              </a:rPr>
              <a:t>“It may well be that Section 27(a) also violates the first sentence of this Section of the Constitution because it impairs the obligation of contracts by destroying or impairing the remedy for their enforcement.”</a:t>
            </a:r>
            <a:endParaRPr lang="en-US" sz="2400" b="0" dirty="0">
              <a:ea typeface="+mn-ea"/>
            </a:endParaRPr>
          </a:p>
        </p:txBody>
      </p:sp>
    </p:spTree>
  </p:cSld>
  <p:clrMapOvr>
    <a:masterClrMapping/>
  </p:clrMapOvr>
  <p:transition spd="med">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dirty="0" smtClean="0">
                <a:ea typeface="+mn-ea"/>
              </a:rPr>
              <a:t>Disclosure and Limitation: </a:t>
            </a:r>
          </a:p>
          <a:p>
            <a:pPr fontAlgn="auto">
              <a:spcAft>
                <a:spcPts val="0"/>
              </a:spcAft>
              <a:buFont typeface="Arial"/>
              <a:buChar char="•"/>
              <a:defRPr/>
            </a:pPr>
            <a:endParaRPr lang="en-US" dirty="0" smtClean="0">
              <a:ea typeface="+mn-ea"/>
            </a:endParaRPr>
          </a:p>
          <a:p>
            <a:pPr lvl="1" fontAlgn="auto">
              <a:spcAft>
                <a:spcPts val="0"/>
              </a:spcAft>
              <a:buFont typeface="Arial"/>
              <a:buChar char="–"/>
              <a:defRPr/>
            </a:pPr>
            <a:r>
              <a:rPr lang="en-US" dirty="0" smtClean="0">
                <a:ea typeface="+mn-ea"/>
              </a:rPr>
              <a:t>This presentation does not, and is not designed to, constitute legal advice. </a:t>
            </a:r>
          </a:p>
          <a:p>
            <a:pPr lvl="1" fontAlgn="auto">
              <a:spcAft>
                <a:spcPts val="0"/>
              </a:spcAft>
              <a:buFont typeface="Arial"/>
              <a:buChar char="–"/>
              <a:defRPr/>
            </a:pPr>
            <a:r>
              <a:rPr lang="en-US" dirty="0" smtClean="0">
                <a:ea typeface="+mn-ea"/>
              </a:rPr>
              <a:t>It is a topical review of ever-changing subject matter, and is not intended to provide answers to specific legal questions or situations. </a:t>
            </a:r>
          </a:p>
          <a:p>
            <a:pPr lvl="1" fontAlgn="auto">
              <a:spcAft>
                <a:spcPts val="0"/>
              </a:spcAft>
              <a:buFont typeface="Arial"/>
              <a:buChar char="–"/>
              <a:defRPr/>
            </a:pPr>
            <a:r>
              <a:rPr lang="en-US" dirty="0" smtClean="0">
                <a:ea typeface="+mn-ea"/>
              </a:rPr>
              <a:t>While we endeavor to ensure that the information is timely and accurate, we do not warrant it as such.</a:t>
            </a:r>
          </a:p>
          <a:p>
            <a:pPr lvl="1" fontAlgn="auto">
              <a:spcAft>
                <a:spcPts val="0"/>
              </a:spcAft>
              <a:buFont typeface="Arial"/>
              <a:buChar char="–"/>
              <a:defRPr/>
            </a:pPr>
            <a:r>
              <a:rPr lang="en-US" dirty="0" smtClean="0">
                <a:ea typeface="+mn-ea"/>
              </a:rPr>
              <a:t>Use of this survey does not create an attorney-client relationship.</a:t>
            </a:r>
          </a:p>
          <a:p>
            <a:pPr fontAlgn="auto">
              <a:spcAft>
                <a:spcPts val="0"/>
              </a:spcAft>
              <a:buFont typeface="Arial"/>
              <a:buChar char="•"/>
              <a:defRPr/>
            </a:pPr>
            <a:endParaRPr lang="en-US" dirty="0">
              <a:ea typeface="+mn-ea"/>
            </a:endParaRPr>
          </a:p>
        </p:txBody>
      </p:sp>
    </p:spTree>
  </p:cSld>
  <p:clrMapOvr>
    <a:masterClrMapping/>
  </p:clrMapOvr>
  <p:transition spd="med">
    <p:rand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wrap="square" numCol="1" anchorCtr="0" compatLnSpc="1">
            <a:prstTxWarp prst="textNoShape">
              <a:avLst/>
            </a:prstTxWarp>
          </a:bodyPr>
          <a:lstStyle/>
          <a:p>
            <a:pPr fontAlgn="auto">
              <a:spcAft>
                <a:spcPts val="0"/>
              </a:spcAft>
              <a:defRPr/>
            </a:pPr>
            <a:r>
              <a:rPr lang="en-US" b="1" dirty="0" smtClean="0">
                <a:solidFill>
                  <a:schemeClr val="accent2"/>
                </a:solidFill>
                <a:effectLst>
                  <a:outerShdw blurRad="38100" dist="38100" dir="2700000" algn="tl">
                    <a:srgbClr val="C0C0C0"/>
                  </a:outerShdw>
                </a:effectLst>
                <a:ea typeface="+mj-ea"/>
              </a:rPr>
              <a:t>THE ALABAMA IMMIGRATION ACT</a:t>
            </a:r>
          </a:p>
        </p:txBody>
      </p:sp>
      <p:sp>
        <p:nvSpPr>
          <p:cNvPr id="37890" name="Content Placeholder 6"/>
          <p:cNvSpPr>
            <a:spLocks noGrp="1"/>
          </p:cNvSpPr>
          <p:nvPr>
            <p:ph idx="4294967295"/>
          </p:nvPr>
        </p:nvSpPr>
        <p:spPr/>
        <p:txBody>
          <a:bodyPr/>
          <a:lstStyle/>
          <a:p>
            <a:pPr>
              <a:buClr>
                <a:srgbClr val="9E0000"/>
              </a:buClr>
              <a:buFont typeface="Arial" charset="0"/>
              <a:buNone/>
            </a:pPr>
            <a:endParaRPr lang="en-US" smtClean="0">
              <a:solidFill>
                <a:srgbClr val="404040"/>
              </a:solidFill>
            </a:endParaRPr>
          </a:p>
          <a:p>
            <a:pPr>
              <a:buClr>
                <a:srgbClr val="9E0000"/>
              </a:buClr>
              <a:buFont typeface="Arial" charset="0"/>
              <a:buNone/>
            </a:pPr>
            <a:endParaRPr lang="en-US" smtClean="0">
              <a:solidFill>
                <a:srgbClr val="404040"/>
              </a:solidFill>
            </a:endParaRPr>
          </a:p>
          <a:p>
            <a:pPr>
              <a:buClr>
                <a:srgbClr val="9E0000"/>
              </a:buClr>
              <a:buFont typeface="Arial" charset="0"/>
              <a:buNone/>
            </a:pPr>
            <a:endParaRPr lang="en-US" smtClean="0">
              <a:solidFill>
                <a:srgbClr val="404040"/>
              </a:solidFill>
            </a:endParaRPr>
          </a:p>
          <a:p>
            <a:pPr algn="ctr">
              <a:buClr>
                <a:srgbClr val="9E0000"/>
              </a:buClr>
              <a:buFont typeface="Arial" charset="0"/>
              <a:buNone/>
            </a:pPr>
            <a:r>
              <a:rPr lang="en-US" sz="3200" b="1" smtClean="0">
                <a:solidFill>
                  <a:srgbClr val="404040"/>
                </a:solidFill>
              </a:rPr>
              <a:t>The Federal E-Verify Program</a:t>
            </a:r>
          </a:p>
        </p:txBody>
      </p:sp>
    </p:spTree>
  </p:cSld>
  <p:clrMapOvr>
    <a:masterClrMapping/>
  </p:clrMapOvr>
  <p:transition spd="med">
    <p:rand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E-Verify</a:t>
            </a:r>
          </a:p>
          <a:p>
            <a:pPr fontAlgn="auto">
              <a:spcAft>
                <a:spcPts val="0"/>
              </a:spcAft>
              <a:buFont typeface="Arial"/>
              <a:buChar char="•"/>
              <a:defRPr/>
            </a:pPr>
            <a:endParaRPr lang="en-US" sz="2400" dirty="0" smtClean="0">
              <a:ea typeface="+mn-ea"/>
            </a:endParaRPr>
          </a:p>
          <a:p>
            <a:pPr lvl="1" fontAlgn="auto">
              <a:spcAft>
                <a:spcPts val="0"/>
              </a:spcAft>
              <a:buFont typeface="Arial"/>
              <a:buChar char="–"/>
              <a:defRPr/>
            </a:pPr>
            <a:r>
              <a:rPr lang="en-US" dirty="0" smtClean="0">
                <a:solidFill>
                  <a:schemeClr val="tx1">
                    <a:lumMod val="75000"/>
                    <a:lumOff val="25000"/>
                  </a:schemeClr>
                </a:solidFill>
                <a:ea typeface="+mn-ea"/>
              </a:rPr>
              <a:t>A free federal service sponsored by the Department of Homeland Security and the Social Security Administration</a:t>
            </a:r>
          </a:p>
          <a:p>
            <a:pPr lvl="1" fontAlgn="auto">
              <a:spcAft>
                <a:spcPts val="0"/>
              </a:spcAft>
              <a:buFont typeface="Arial"/>
              <a:buChar char="–"/>
              <a:defRPr/>
            </a:pPr>
            <a:endParaRPr lang="en-US" dirty="0" smtClean="0">
              <a:solidFill>
                <a:schemeClr val="tx1">
                  <a:lumMod val="75000"/>
                  <a:lumOff val="25000"/>
                </a:schemeClr>
              </a:solidFill>
              <a:ea typeface="+mn-ea"/>
            </a:endParaRPr>
          </a:p>
          <a:p>
            <a:pPr lvl="1" fontAlgn="auto">
              <a:spcAft>
                <a:spcPts val="0"/>
              </a:spcAft>
              <a:buFont typeface="Arial"/>
              <a:buChar char="–"/>
              <a:defRPr/>
            </a:pPr>
            <a:r>
              <a:rPr lang="en-US" dirty="0" smtClean="0">
                <a:solidFill>
                  <a:schemeClr val="tx1">
                    <a:lumMod val="65000"/>
                    <a:lumOff val="35000"/>
                  </a:schemeClr>
                </a:solidFill>
                <a:ea typeface="+mn-ea"/>
              </a:rPr>
              <a:t>E-Verify electronically compares the information from an employee’s I-9 form with Social Security Administration and Department of Homeland Security records to verify the identity and employment eligibility of each newly hired employee.</a:t>
            </a:r>
            <a:endParaRPr lang="en-US" dirty="0" smtClean="0">
              <a:solidFill>
                <a:schemeClr val="tx1">
                  <a:lumMod val="75000"/>
                  <a:lumOff val="25000"/>
                </a:schemeClr>
              </a:solidFill>
              <a:ea typeface="+mn-ea"/>
            </a:endParaRPr>
          </a:p>
          <a:p>
            <a:pPr lvl="1" fontAlgn="auto">
              <a:spcAft>
                <a:spcPts val="0"/>
              </a:spcAft>
              <a:buFont typeface="Arial"/>
              <a:buChar char="–"/>
              <a:defRPr/>
            </a:pPr>
            <a:endParaRPr lang="en-US" dirty="0" smtClean="0">
              <a:solidFill>
                <a:schemeClr val="tx1">
                  <a:lumMod val="75000"/>
                  <a:lumOff val="25000"/>
                </a:schemeClr>
              </a:solidFill>
              <a:ea typeface="+mn-ea"/>
            </a:endParaRPr>
          </a:p>
          <a:p>
            <a:pPr lvl="1" fontAlgn="auto">
              <a:spcAft>
                <a:spcPts val="0"/>
              </a:spcAft>
              <a:buFont typeface="Arial"/>
              <a:buChar char="–"/>
              <a:defRPr/>
            </a:pPr>
            <a:endParaRPr lang="en-US" dirty="0" smtClean="0">
              <a:solidFill>
                <a:schemeClr val="tx1">
                  <a:lumMod val="75000"/>
                  <a:lumOff val="25000"/>
                </a:schemeClr>
              </a:solidFill>
              <a:ea typeface="+mn-ea"/>
            </a:endParaRPr>
          </a:p>
          <a:p>
            <a:pPr lvl="1" fontAlgn="auto">
              <a:spcAft>
                <a:spcPts val="0"/>
              </a:spcAft>
              <a:buFont typeface="Arial"/>
              <a:buChar char="–"/>
              <a:defRPr/>
            </a:pPr>
            <a:endParaRPr lang="en-US" sz="2300" b="1" dirty="0" smtClean="0">
              <a:ea typeface="+mn-ea"/>
            </a:endParaRPr>
          </a:p>
          <a:p>
            <a:pPr fontAlgn="auto">
              <a:spcAft>
                <a:spcPts val="0"/>
              </a:spcAft>
              <a:buFont typeface="Arial"/>
              <a:buChar char="•"/>
              <a:defRPr/>
            </a:pPr>
            <a:endParaRPr lang="en-US" sz="2000" dirty="0" smtClean="0">
              <a:ea typeface="+mn-ea"/>
            </a:endParaRPr>
          </a:p>
          <a:p>
            <a:pPr lvl="1" fontAlgn="auto">
              <a:spcAft>
                <a:spcPts val="0"/>
              </a:spcAft>
              <a:buFont typeface="Arial"/>
              <a:buChar char="–"/>
              <a:defRPr/>
            </a:pPr>
            <a:endParaRPr lang="en-US" dirty="0">
              <a:ea typeface="+mn-ea"/>
            </a:endParaRPr>
          </a:p>
        </p:txBody>
      </p:sp>
    </p:spTree>
  </p:cSld>
  <p:clrMapOvr>
    <a:masterClrMapping/>
  </p:clrMapOvr>
  <p:transition spd="med">
    <p:rand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E-Verify</a:t>
            </a:r>
          </a:p>
          <a:p>
            <a:pPr fontAlgn="auto">
              <a:spcAft>
                <a:spcPts val="0"/>
              </a:spcAft>
              <a:buFont typeface="Arial"/>
              <a:buChar char="•"/>
              <a:defRPr/>
            </a:pPr>
            <a:endParaRPr lang="en-US" dirty="0" smtClean="0">
              <a:ea typeface="+mn-ea"/>
            </a:endParaRPr>
          </a:p>
          <a:p>
            <a:pPr lvl="1" fontAlgn="auto">
              <a:spcAft>
                <a:spcPts val="0"/>
              </a:spcAft>
              <a:buFont typeface="Arial"/>
              <a:buChar char="–"/>
              <a:defRPr/>
            </a:pPr>
            <a:r>
              <a:rPr lang="en-US" dirty="0" smtClean="0">
                <a:solidFill>
                  <a:schemeClr val="tx1">
                    <a:lumMod val="75000"/>
                    <a:lumOff val="25000"/>
                  </a:schemeClr>
                </a:solidFill>
                <a:ea typeface="+mn-ea"/>
              </a:rPr>
              <a:t>E-Verify is voluntary under federal law.</a:t>
            </a:r>
          </a:p>
          <a:p>
            <a:pPr lvl="1" fontAlgn="auto">
              <a:spcAft>
                <a:spcPts val="0"/>
              </a:spcAft>
              <a:buFont typeface="Arial"/>
              <a:buChar char="–"/>
              <a:defRPr/>
            </a:pPr>
            <a:endParaRPr lang="en-US" dirty="0" smtClean="0">
              <a:solidFill>
                <a:schemeClr val="tx1">
                  <a:lumMod val="75000"/>
                  <a:lumOff val="25000"/>
                </a:schemeClr>
              </a:solidFill>
              <a:ea typeface="+mn-ea"/>
            </a:endParaRPr>
          </a:p>
          <a:p>
            <a:pPr marL="838200" lvl="1" indent="-381000" fontAlgn="auto">
              <a:spcAft>
                <a:spcPts val="0"/>
              </a:spcAft>
              <a:buFont typeface="Arial"/>
              <a:buChar char="–"/>
              <a:defRPr/>
            </a:pPr>
            <a:r>
              <a:rPr lang="en-US" dirty="0" smtClean="0">
                <a:solidFill>
                  <a:schemeClr val="tx1">
                    <a:lumMod val="75000"/>
                    <a:lumOff val="25000"/>
                  </a:schemeClr>
                </a:solidFill>
                <a:ea typeface="+mn-ea"/>
              </a:rPr>
              <a:t>E-Verify will be mandatory under the Alabama Immigration Act:</a:t>
            </a:r>
            <a:r>
              <a:rPr lang="en-US" dirty="0" smtClean="0">
                <a:ea typeface="+mn-ea"/>
              </a:rPr>
              <a:t> </a:t>
            </a:r>
          </a:p>
          <a:p>
            <a:pPr marL="838200" lvl="1" indent="-381000" fontAlgn="auto">
              <a:spcAft>
                <a:spcPts val="0"/>
              </a:spcAft>
              <a:buFont typeface="Arial"/>
              <a:buNone/>
              <a:defRPr/>
            </a:pPr>
            <a:endParaRPr lang="en-US" dirty="0" smtClean="0">
              <a:ea typeface="+mn-ea"/>
            </a:endParaRPr>
          </a:p>
          <a:p>
            <a:pPr marL="1238250" lvl="2" indent="-381000" fontAlgn="auto">
              <a:spcAft>
                <a:spcPts val="0"/>
              </a:spcAft>
              <a:buFont typeface="Arial"/>
              <a:buChar char="•"/>
              <a:defRPr/>
            </a:pPr>
            <a:r>
              <a:rPr lang="en-US" dirty="0" smtClean="0">
                <a:solidFill>
                  <a:srgbClr val="0D0D0D"/>
                </a:solidFill>
                <a:ea typeface="+mn-ea"/>
              </a:rPr>
              <a:t>Private employers must enroll and participate by </a:t>
            </a:r>
            <a:r>
              <a:rPr lang="en-US" u="sng" dirty="0" smtClean="0">
                <a:solidFill>
                  <a:srgbClr val="C00000"/>
                </a:solidFill>
                <a:ea typeface="+mn-ea"/>
              </a:rPr>
              <a:t>April 1, 2012.</a:t>
            </a:r>
            <a:r>
              <a:rPr lang="en-US" dirty="0" smtClean="0">
                <a:solidFill>
                  <a:srgbClr val="0D0D0D"/>
                </a:solidFill>
                <a:ea typeface="+mn-ea"/>
              </a:rPr>
              <a:t> </a:t>
            </a:r>
          </a:p>
          <a:p>
            <a:pPr marL="838200" lvl="1" indent="-381000" fontAlgn="auto">
              <a:spcAft>
                <a:spcPts val="0"/>
              </a:spcAft>
              <a:buFont typeface="Arial"/>
              <a:buChar char="–"/>
              <a:defRPr/>
            </a:pPr>
            <a:endParaRPr lang="en-US" sz="1600" dirty="0" smtClean="0">
              <a:solidFill>
                <a:srgbClr val="0D0D0D"/>
              </a:solidFill>
              <a:ea typeface="+mn-ea"/>
            </a:endParaRPr>
          </a:p>
          <a:p>
            <a:pPr marL="1238250" lvl="2" indent="-381000" fontAlgn="auto">
              <a:spcAft>
                <a:spcPts val="0"/>
              </a:spcAft>
              <a:buFont typeface="Arial"/>
              <a:buChar char="•"/>
              <a:defRPr/>
            </a:pPr>
            <a:r>
              <a:rPr lang="en-US" dirty="0" smtClean="0">
                <a:solidFill>
                  <a:srgbClr val="0D0D0D"/>
                </a:solidFill>
                <a:ea typeface="+mn-ea"/>
              </a:rPr>
              <a:t>Employers engaged in business with governmental bodies must enroll and participate by </a:t>
            </a:r>
            <a:r>
              <a:rPr lang="en-US" u="sng" dirty="0" smtClean="0">
                <a:solidFill>
                  <a:srgbClr val="C00000"/>
                </a:solidFill>
                <a:ea typeface="+mn-ea"/>
              </a:rPr>
              <a:t>January 1, 2012.</a:t>
            </a:r>
            <a:r>
              <a:rPr lang="en-US" dirty="0" smtClean="0">
                <a:solidFill>
                  <a:srgbClr val="0D0D0D"/>
                </a:solidFill>
                <a:ea typeface="+mn-ea"/>
              </a:rPr>
              <a:t> </a:t>
            </a:r>
            <a:endParaRPr lang="en-US" dirty="0">
              <a:ea typeface="+mn-ea"/>
            </a:endParaRPr>
          </a:p>
        </p:txBody>
      </p:sp>
    </p:spTree>
  </p:cSld>
  <p:clrMapOvr>
    <a:masterClrMapping/>
  </p:clrMapOvr>
  <p:transition spd="med">
    <p:rand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E-Verify</a:t>
            </a:r>
          </a:p>
          <a:p>
            <a:pPr fontAlgn="auto">
              <a:spcAft>
                <a:spcPts val="0"/>
              </a:spcAft>
              <a:buFont typeface="Arial"/>
              <a:buChar char="•"/>
              <a:defRPr/>
            </a:pPr>
            <a:endParaRPr lang="en-US" sz="2400" dirty="0" smtClean="0">
              <a:ea typeface="+mn-ea"/>
            </a:endParaRPr>
          </a:p>
          <a:p>
            <a:pPr lvl="1" fontAlgn="auto">
              <a:spcAft>
                <a:spcPts val="0"/>
              </a:spcAft>
              <a:buFont typeface="Arial"/>
              <a:buChar char="–"/>
              <a:defRPr/>
            </a:pPr>
            <a:r>
              <a:rPr lang="en-US" dirty="0" smtClean="0">
                <a:solidFill>
                  <a:schemeClr val="tx1">
                    <a:lumMod val="75000"/>
                    <a:lumOff val="25000"/>
                  </a:schemeClr>
                </a:solidFill>
                <a:ea typeface="+mn-ea"/>
              </a:rPr>
              <a:t>We will not discuss the E-Verify process here. That information can be found on government websites.</a:t>
            </a:r>
          </a:p>
          <a:p>
            <a:pPr lvl="1" fontAlgn="auto">
              <a:spcAft>
                <a:spcPts val="0"/>
              </a:spcAft>
              <a:buFont typeface="Arial"/>
              <a:buChar char="–"/>
              <a:defRPr/>
            </a:pPr>
            <a:endParaRPr lang="en-US" b="1" dirty="0" smtClean="0">
              <a:solidFill>
                <a:schemeClr val="tx1">
                  <a:lumMod val="75000"/>
                  <a:lumOff val="25000"/>
                </a:schemeClr>
              </a:solidFill>
              <a:ea typeface="+mn-ea"/>
            </a:endParaRPr>
          </a:p>
          <a:p>
            <a:pPr lvl="2" fontAlgn="auto">
              <a:spcAft>
                <a:spcPts val="0"/>
              </a:spcAft>
              <a:buFont typeface="Arial"/>
              <a:buChar char="•"/>
              <a:defRPr/>
            </a:pPr>
            <a:r>
              <a:rPr lang="en-US" b="1" dirty="0" smtClean="0">
                <a:solidFill>
                  <a:srgbClr val="FF0000"/>
                </a:solidFill>
                <a:ea typeface="+mn-ea"/>
              </a:rPr>
              <a:t>Enrollment:</a:t>
            </a:r>
            <a:r>
              <a:rPr lang="en-US" dirty="0" smtClean="0">
                <a:solidFill>
                  <a:schemeClr val="tx1">
                    <a:lumMod val="75000"/>
                    <a:lumOff val="25000"/>
                  </a:schemeClr>
                </a:solidFill>
                <a:ea typeface="+mn-ea"/>
              </a:rPr>
              <a:t>			</a:t>
            </a:r>
            <a:r>
              <a:rPr lang="en-US" dirty="0" smtClean="0">
                <a:solidFill>
                  <a:srgbClr val="9E0000"/>
                </a:solidFill>
                <a:ea typeface="+mn-ea"/>
                <a:hlinkClick r:id="rId2"/>
              </a:rPr>
              <a:t>http://e-verify.uscis.gov/enroll</a:t>
            </a:r>
            <a:endParaRPr lang="en-US" dirty="0" smtClean="0">
              <a:solidFill>
                <a:srgbClr val="9E0000"/>
              </a:solidFill>
              <a:ea typeface="+mn-ea"/>
            </a:endParaRPr>
          </a:p>
          <a:p>
            <a:pPr lvl="2" fontAlgn="auto">
              <a:spcAft>
                <a:spcPts val="0"/>
              </a:spcAft>
              <a:buFont typeface="Arial"/>
              <a:buChar char="•"/>
              <a:defRPr/>
            </a:pPr>
            <a:r>
              <a:rPr lang="en-US" b="1" dirty="0" smtClean="0">
                <a:solidFill>
                  <a:srgbClr val="FF0000"/>
                </a:solidFill>
                <a:ea typeface="+mn-ea"/>
              </a:rPr>
              <a:t>The E-Verify Process:</a:t>
            </a:r>
            <a:r>
              <a:rPr lang="en-US" dirty="0" smtClean="0">
                <a:solidFill>
                  <a:schemeClr val="tx1">
                    <a:lumMod val="75000"/>
                    <a:lumOff val="25000"/>
                  </a:schemeClr>
                </a:solidFill>
                <a:ea typeface="+mn-ea"/>
              </a:rPr>
              <a:t>		</a:t>
            </a:r>
            <a:r>
              <a:rPr lang="en-US" dirty="0" smtClean="0">
                <a:solidFill>
                  <a:schemeClr val="tx1">
                    <a:lumMod val="75000"/>
                    <a:lumOff val="25000"/>
                  </a:schemeClr>
                </a:solidFill>
                <a:ea typeface="+mn-ea"/>
                <a:hlinkClick r:id="rId3"/>
              </a:rPr>
              <a:t>http://e-verify.uscis.gov/emp</a:t>
            </a:r>
            <a:endParaRPr lang="en-US" dirty="0" smtClean="0">
              <a:solidFill>
                <a:schemeClr val="tx1">
                  <a:lumMod val="75000"/>
                  <a:lumOff val="25000"/>
                </a:schemeClr>
              </a:solidFill>
              <a:ea typeface="+mn-ea"/>
            </a:endParaRPr>
          </a:p>
          <a:p>
            <a:pPr lvl="2" fontAlgn="auto">
              <a:spcAft>
                <a:spcPts val="0"/>
              </a:spcAft>
              <a:buFont typeface="Arial"/>
              <a:buChar char="•"/>
              <a:defRPr/>
            </a:pPr>
            <a:r>
              <a:rPr lang="en-US" b="1" dirty="0" smtClean="0">
                <a:solidFill>
                  <a:srgbClr val="FF0000"/>
                </a:solidFill>
                <a:ea typeface="+mn-ea"/>
              </a:rPr>
              <a:t>E-Verify Quick Reference Guide:</a:t>
            </a:r>
            <a:r>
              <a:rPr lang="en-US" dirty="0" smtClean="0">
                <a:solidFill>
                  <a:schemeClr val="tx1">
                    <a:lumMod val="75000"/>
                    <a:lumOff val="25000"/>
                  </a:schemeClr>
                </a:solidFill>
                <a:ea typeface="+mn-ea"/>
              </a:rPr>
              <a:t>	</a:t>
            </a:r>
            <a:r>
              <a:rPr lang="en-US" dirty="0" smtClean="0">
                <a:solidFill>
                  <a:schemeClr val="tx1">
                    <a:lumMod val="75000"/>
                    <a:lumOff val="25000"/>
                  </a:schemeClr>
                </a:solidFill>
                <a:ea typeface="+mn-ea"/>
                <a:hlinkClick r:id="rId4"/>
              </a:rPr>
              <a:t>www.dhs.gov/E-Verify</a:t>
            </a:r>
            <a:endParaRPr lang="en-US" dirty="0" smtClean="0">
              <a:solidFill>
                <a:schemeClr val="tx1">
                  <a:lumMod val="75000"/>
                  <a:lumOff val="25000"/>
                </a:schemeClr>
              </a:solidFill>
              <a:ea typeface="+mn-ea"/>
            </a:endParaRPr>
          </a:p>
          <a:p>
            <a:pPr lvl="1" fontAlgn="auto">
              <a:spcAft>
                <a:spcPts val="0"/>
              </a:spcAft>
              <a:buFont typeface="Arial"/>
              <a:buChar char="–"/>
              <a:defRPr/>
            </a:pPr>
            <a:endParaRPr lang="en-US" dirty="0" smtClean="0">
              <a:solidFill>
                <a:schemeClr val="tx1">
                  <a:lumMod val="75000"/>
                  <a:lumOff val="25000"/>
                </a:schemeClr>
              </a:solidFill>
              <a:ea typeface="+mn-ea"/>
            </a:endParaRPr>
          </a:p>
          <a:p>
            <a:pPr lvl="4" fontAlgn="auto">
              <a:spcAft>
                <a:spcPts val="0"/>
              </a:spcAft>
              <a:buFont typeface="Arial"/>
              <a:buChar char="»"/>
              <a:defRPr/>
            </a:pPr>
            <a:r>
              <a:rPr lang="en-US" dirty="0" smtClean="0">
                <a:solidFill>
                  <a:schemeClr val="tx1">
                    <a:lumMod val="75000"/>
                    <a:lumOff val="25000"/>
                  </a:schemeClr>
                </a:solidFill>
                <a:ea typeface="+mn-ea"/>
              </a:rPr>
              <a:t>The materials from these websites are included on a flash drive available upon request.</a:t>
            </a:r>
            <a:endParaRPr lang="en-US" dirty="0">
              <a:solidFill>
                <a:schemeClr val="tx1">
                  <a:lumMod val="75000"/>
                  <a:lumOff val="25000"/>
                </a:schemeClr>
              </a:solidFill>
              <a:ea typeface="+mn-ea"/>
            </a:endParaRPr>
          </a:p>
        </p:txBody>
      </p:sp>
    </p:spTree>
  </p:cSld>
  <p:clrMapOvr>
    <a:masterClrMapping/>
  </p:clrMapOvr>
  <p:transition spd="med">
    <p:rand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E-Verify</a:t>
            </a:r>
          </a:p>
          <a:p>
            <a:pPr fontAlgn="auto">
              <a:spcAft>
                <a:spcPts val="0"/>
              </a:spcAft>
              <a:buFont typeface="Arial"/>
              <a:buChar char="•"/>
              <a:defRPr/>
            </a:pPr>
            <a:endParaRPr lang="en-US" sz="2400" dirty="0" smtClean="0">
              <a:ea typeface="+mn-ea"/>
            </a:endParaRPr>
          </a:p>
          <a:p>
            <a:pPr lvl="1" fontAlgn="auto">
              <a:spcAft>
                <a:spcPts val="0"/>
              </a:spcAft>
              <a:buFont typeface="Arial"/>
              <a:buChar char="–"/>
              <a:defRPr/>
            </a:pPr>
            <a:r>
              <a:rPr lang="en-US" sz="2300" dirty="0" smtClean="0">
                <a:solidFill>
                  <a:schemeClr val="tx1">
                    <a:lumMod val="75000"/>
                    <a:lumOff val="25000"/>
                  </a:schemeClr>
                </a:solidFill>
                <a:ea typeface="+mn-ea"/>
              </a:rPr>
              <a:t>Most businesses want to know the cost of E-Verify.</a:t>
            </a:r>
          </a:p>
          <a:p>
            <a:pPr lvl="1" fontAlgn="auto">
              <a:spcAft>
                <a:spcPts val="0"/>
              </a:spcAft>
              <a:buFont typeface="Arial"/>
              <a:buChar char="–"/>
              <a:defRPr/>
            </a:pPr>
            <a:endParaRPr lang="en-US" sz="2300" dirty="0" smtClean="0">
              <a:solidFill>
                <a:schemeClr val="tx1">
                  <a:lumMod val="75000"/>
                  <a:lumOff val="25000"/>
                </a:schemeClr>
              </a:solidFill>
              <a:ea typeface="+mn-ea"/>
            </a:endParaRPr>
          </a:p>
          <a:p>
            <a:pPr lvl="2" fontAlgn="auto">
              <a:spcAft>
                <a:spcPts val="0"/>
              </a:spcAft>
              <a:buFont typeface="Arial"/>
              <a:buChar char="•"/>
              <a:defRPr/>
            </a:pPr>
            <a:r>
              <a:rPr lang="en-US" sz="2100" dirty="0" smtClean="0">
                <a:solidFill>
                  <a:schemeClr val="tx1">
                    <a:lumMod val="75000"/>
                    <a:lumOff val="25000"/>
                  </a:schemeClr>
                </a:solidFill>
                <a:ea typeface="+mn-ea"/>
              </a:rPr>
              <a:t>E-Verify does not add significant costs to your current employment verification process. </a:t>
            </a:r>
          </a:p>
          <a:p>
            <a:pPr fontAlgn="auto">
              <a:spcAft>
                <a:spcPts val="0"/>
              </a:spcAft>
              <a:buFont typeface="Arial"/>
              <a:buChar char="•"/>
              <a:defRPr/>
            </a:pPr>
            <a:endParaRPr lang="en-US" dirty="0" smtClean="0">
              <a:ea typeface="+mn-ea"/>
            </a:endParaRPr>
          </a:p>
          <a:p>
            <a:pPr lvl="1" fontAlgn="auto">
              <a:spcAft>
                <a:spcPts val="0"/>
              </a:spcAft>
              <a:buFont typeface="Arial"/>
              <a:buChar char="–"/>
              <a:defRPr/>
            </a:pPr>
            <a:endParaRPr lang="en-US" dirty="0">
              <a:ea typeface="+mn-ea"/>
            </a:endParaRPr>
          </a:p>
        </p:txBody>
      </p:sp>
    </p:spTree>
  </p:cSld>
  <p:clrMapOvr>
    <a:masterClrMapping/>
  </p:clrMapOvr>
  <p:transition spd="med">
    <p:rand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E-Verify</a:t>
            </a:r>
          </a:p>
          <a:p>
            <a:pPr fontAlgn="auto">
              <a:spcAft>
                <a:spcPts val="0"/>
              </a:spcAft>
              <a:buFont typeface="Arial"/>
              <a:buChar char="•"/>
              <a:defRPr/>
            </a:pPr>
            <a:endParaRPr lang="en-US" dirty="0" smtClean="0">
              <a:ea typeface="+mn-ea"/>
            </a:endParaRPr>
          </a:p>
          <a:p>
            <a:pPr lvl="1" fontAlgn="auto">
              <a:spcAft>
                <a:spcPts val="0"/>
              </a:spcAft>
              <a:buFont typeface="Arial"/>
              <a:buChar char="–"/>
              <a:defRPr/>
            </a:pPr>
            <a:r>
              <a:rPr lang="en-US" dirty="0" smtClean="0">
                <a:solidFill>
                  <a:schemeClr val="tx1">
                    <a:lumMod val="75000"/>
                    <a:lumOff val="25000"/>
                  </a:schemeClr>
                </a:solidFill>
                <a:ea typeface="+mn-ea"/>
              </a:rPr>
              <a:t>There is a minimal increase in administrative costs for participating in E-Verify</a:t>
            </a:r>
          </a:p>
          <a:p>
            <a:pPr lvl="1" fontAlgn="auto">
              <a:spcAft>
                <a:spcPts val="0"/>
              </a:spcAft>
              <a:buFont typeface="Arial"/>
              <a:buChar char="–"/>
              <a:defRPr/>
            </a:pPr>
            <a:endParaRPr lang="en-US" dirty="0" smtClean="0">
              <a:solidFill>
                <a:schemeClr val="tx1">
                  <a:lumMod val="75000"/>
                  <a:lumOff val="25000"/>
                </a:schemeClr>
              </a:solidFill>
              <a:ea typeface="+mn-ea"/>
            </a:endParaRPr>
          </a:p>
          <a:p>
            <a:pPr lvl="3" fontAlgn="auto">
              <a:spcAft>
                <a:spcPts val="0"/>
              </a:spcAft>
              <a:buFont typeface="Arial"/>
              <a:buChar char="–"/>
              <a:defRPr/>
            </a:pPr>
            <a:r>
              <a:rPr lang="en-US" sz="1800" dirty="0" smtClean="0">
                <a:solidFill>
                  <a:schemeClr val="tx1">
                    <a:lumMod val="75000"/>
                    <a:lumOff val="25000"/>
                  </a:schemeClr>
                </a:solidFill>
                <a:ea typeface="+mn-ea"/>
              </a:rPr>
              <a:t>Enrollment			-	10 minutes	(one time effort)</a:t>
            </a:r>
          </a:p>
          <a:p>
            <a:pPr lvl="2" fontAlgn="auto">
              <a:spcAft>
                <a:spcPts val="0"/>
              </a:spcAft>
              <a:buFont typeface="Arial"/>
              <a:buChar char="•"/>
              <a:defRPr/>
            </a:pPr>
            <a:endParaRPr lang="en-US" dirty="0" smtClean="0">
              <a:solidFill>
                <a:schemeClr val="tx1">
                  <a:lumMod val="75000"/>
                  <a:lumOff val="25000"/>
                </a:schemeClr>
              </a:solidFill>
              <a:ea typeface="+mn-ea"/>
            </a:endParaRPr>
          </a:p>
          <a:p>
            <a:pPr lvl="3" fontAlgn="auto">
              <a:spcAft>
                <a:spcPts val="0"/>
              </a:spcAft>
              <a:buFont typeface="Arial"/>
              <a:buChar char="–"/>
              <a:defRPr/>
            </a:pPr>
            <a:r>
              <a:rPr lang="en-US" sz="1800" dirty="0" smtClean="0">
                <a:solidFill>
                  <a:schemeClr val="tx1">
                    <a:lumMod val="75000"/>
                    <a:lumOff val="25000"/>
                  </a:schemeClr>
                </a:solidFill>
                <a:ea typeface="+mn-ea"/>
              </a:rPr>
              <a:t>Required tutorial	-	1 hour	(one time effort)</a:t>
            </a:r>
          </a:p>
          <a:p>
            <a:pPr lvl="2" fontAlgn="auto">
              <a:spcAft>
                <a:spcPts val="0"/>
              </a:spcAft>
              <a:buFont typeface="Arial"/>
              <a:buChar char="•"/>
              <a:defRPr/>
            </a:pPr>
            <a:endParaRPr lang="en-US" dirty="0" smtClean="0">
              <a:solidFill>
                <a:schemeClr val="tx1">
                  <a:lumMod val="75000"/>
                  <a:lumOff val="25000"/>
                </a:schemeClr>
              </a:solidFill>
              <a:ea typeface="+mn-ea"/>
            </a:endParaRPr>
          </a:p>
          <a:p>
            <a:pPr lvl="3" fontAlgn="auto">
              <a:spcAft>
                <a:spcPts val="0"/>
              </a:spcAft>
              <a:buFont typeface="Arial"/>
              <a:buChar char="–"/>
              <a:defRPr/>
            </a:pPr>
            <a:r>
              <a:rPr lang="en-US" sz="1800" dirty="0" smtClean="0">
                <a:solidFill>
                  <a:schemeClr val="tx1">
                    <a:lumMod val="75000"/>
                    <a:lumOff val="25000"/>
                  </a:schemeClr>
                </a:solidFill>
                <a:ea typeface="+mn-ea"/>
              </a:rPr>
              <a:t>Entry into E-Verify	-	5 minutes (every new employee)</a:t>
            </a:r>
          </a:p>
          <a:p>
            <a:pPr lvl="3" fontAlgn="auto">
              <a:spcAft>
                <a:spcPts val="0"/>
              </a:spcAft>
              <a:buFont typeface="Arial"/>
              <a:buNone/>
              <a:defRPr/>
            </a:pPr>
            <a:endParaRPr lang="en-US" sz="1800" dirty="0" smtClean="0">
              <a:solidFill>
                <a:schemeClr val="tx1">
                  <a:lumMod val="75000"/>
                  <a:lumOff val="25000"/>
                </a:schemeClr>
              </a:solidFill>
              <a:ea typeface="+mn-ea"/>
            </a:endParaRPr>
          </a:p>
          <a:p>
            <a:pPr lvl="3" fontAlgn="auto">
              <a:spcAft>
                <a:spcPts val="0"/>
              </a:spcAft>
              <a:buFont typeface="Arial"/>
              <a:buChar char="–"/>
              <a:defRPr/>
            </a:pPr>
            <a:endParaRPr lang="en-US" dirty="0" smtClean="0">
              <a:solidFill>
                <a:schemeClr val="tx1">
                  <a:lumMod val="75000"/>
                  <a:lumOff val="25000"/>
                </a:schemeClr>
              </a:solidFill>
              <a:ea typeface="+mn-ea"/>
            </a:endParaRPr>
          </a:p>
          <a:p>
            <a:pPr lvl="2" fontAlgn="auto">
              <a:spcAft>
                <a:spcPts val="0"/>
              </a:spcAft>
              <a:buFont typeface="Arial"/>
              <a:buChar char="•"/>
              <a:defRPr/>
            </a:pPr>
            <a:endParaRPr lang="en-US" dirty="0" smtClean="0">
              <a:solidFill>
                <a:schemeClr val="tx1">
                  <a:lumMod val="75000"/>
                  <a:lumOff val="25000"/>
                </a:schemeClr>
              </a:solidFill>
              <a:ea typeface="+mn-ea"/>
            </a:endParaRPr>
          </a:p>
          <a:p>
            <a:pPr lvl="2" fontAlgn="auto">
              <a:spcAft>
                <a:spcPts val="0"/>
              </a:spcAft>
              <a:buFont typeface="Arial"/>
              <a:buChar char="•"/>
              <a:defRPr/>
            </a:pPr>
            <a:endParaRPr lang="en-US" dirty="0" smtClean="0">
              <a:solidFill>
                <a:srgbClr val="9E0000"/>
              </a:solidFill>
              <a:ea typeface="+mn-ea"/>
            </a:endParaRPr>
          </a:p>
          <a:p>
            <a:pPr lvl="3" fontAlgn="auto">
              <a:spcAft>
                <a:spcPts val="0"/>
              </a:spcAft>
              <a:buFont typeface="Arial"/>
              <a:buChar char="–"/>
              <a:defRPr/>
            </a:pPr>
            <a:endParaRPr lang="en-US" dirty="0">
              <a:solidFill>
                <a:schemeClr val="tx1">
                  <a:lumMod val="75000"/>
                  <a:lumOff val="25000"/>
                </a:schemeClr>
              </a:solidFill>
              <a:ea typeface="+mn-ea"/>
            </a:endParaRPr>
          </a:p>
        </p:txBody>
      </p:sp>
    </p:spTree>
  </p:cSld>
  <p:clrMapOvr>
    <a:masterClrMapping/>
  </p:clrMapOvr>
  <p:transition spd="med">
    <p:rand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E-Verify</a:t>
            </a:r>
          </a:p>
          <a:p>
            <a:pPr fontAlgn="auto">
              <a:spcAft>
                <a:spcPts val="0"/>
              </a:spcAft>
              <a:buFont typeface="Arial"/>
              <a:buChar char="•"/>
              <a:defRPr/>
            </a:pPr>
            <a:endParaRPr lang="en-US" sz="2400" dirty="0" smtClean="0">
              <a:ea typeface="+mn-ea"/>
            </a:endParaRPr>
          </a:p>
          <a:p>
            <a:pPr lvl="1" fontAlgn="auto">
              <a:spcAft>
                <a:spcPts val="0"/>
              </a:spcAft>
              <a:buFont typeface="Arial"/>
              <a:buChar char="–"/>
              <a:defRPr/>
            </a:pPr>
            <a:r>
              <a:rPr lang="en-US" sz="2300" dirty="0" smtClean="0">
                <a:solidFill>
                  <a:schemeClr val="tx1">
                    <a:lumMod val="75000"/>
                    <a:lumOff val="25000"/>
                  </a:schemeClr>
                </a:solidFill>
                <a:ea typeface="+mn-ea"/>
              </a:rPr>
              <a:t>The information E-Verify requires is the same information obtained in I-9 process.</a:t>
            </a:r>
          </a:p>
          <a:p>
            <a:pPr lvl="1" fontAlgn="auto">
              <a:spcAft>
                <a:spcPts val="0"/>
              </a:spcAft>
              <a:buFont typeface="Arial"/>
              <a:buChar char="–"/>
              <a:defRPr/>
            </a:pPr>
            <a:endParaRPr lang="en-US" sz="2300" dirty="0" smtClean="0">
              <a:solidFill>
                <a:schemeClr val="tx1">
                  <a:lumMod val="75000"/>
                  <a:lumOff val="25000"/>
                </a:schemeClr>
              </a:solidFill>
              <a:ea typeface="+mn-ea"/>
            </a:endParaRPr>
          </a:p>
          <a:p>
            <a:pPr lvl="2" fontAlgn="auto">
              <a:spcAft>
                <a:spcPts val="0"/>
              </a:spcAft>
              <a:buFont typeface="Arial"/>
              <a:buChar char="•"/>
              <a:defRPr/>
            </a:pPr>
            <a:r>
              <a:rPr lang="en-US" sz="2100" dirty="0" smtClean="0">
                <a:solidFill>
                  <a:schemeClr val="tx1">
                    <a:lumMod val="75000"/>
                    <a:lumOff val="25000"/>
                  </a:schemeClr>
                </a:solidFill>
                <a:ea typeface="+mn-ea"/>
              </a:rPr>
              <a:t>The I-9 process is mandatory under federal law and your compliance should not add any additional expense.</a:t>
            </a:r>
          </a:p>
          <a:p>
            <a:pPr lvl="1" fontAlgn="auto">
              <a:spcAft>
                <a:spcPts val="0"/>
              </a:spcAft>
              <a:buFont typeface="Arial"/>
              <a:buChar char="–"/>
              <a:defRPr/>
            </a:pPr>
            <a:endParaRPr lang="en-US" sz="2300" dirty="0" smtClean="0">
              <a:ea typeface="+mn-ea"/>
            </a:endParaRPr>
          </a:p>
          <a:p>
            <a:pPr lvl="2" fontAlgn="auto">
              <a:spcAft>
                <a:spcPts val="0"/>
              </a:spcAft>
              <a:buFont typeface="Arial"/>
              <a:buChar char="•"/>
              <a:defRPr/>
            </a:pPr>
            <a:endParaRPr lang="en-US" sz="2100" dirty="0" smtClean="0">
              <a:ea typeface="+mn-ea"/>
            </a:endParaRPr>
          </a:p>
          <a:p>
            <a:pPr fontAlgn="auto">
              <a:spcAft>
                <a:spcPts val="0"/>
              </a:spcAft>
              <a:buFont typeface="Arial"/>
              <a:buChar char="•"/>
              <a:defRPr/>
            </a:pPr>
            <a:endParaRPr lang="en-US" dirty="0" smtClean="0">
              <a:ea typeface="+mn-ea"/>
            </a:endParaRPr>
          </a:p>
          <a:p>
            <a:pPr lvl="1" fontAlgn="auto">
              <a:spcAft>
                <a:spcPts val="0"/>
              </a:spcAft>
              <a:buFont typeface="Arial"/>
              <a:buChar char="–"/>
              <a:defRPr/>
            </a:pPr>
            <a:endParaRPr lang="en-US" dirty="0">
              <a:ea typeface="+mn-ea"/>
            </a:endParaRPr>
          </a:p>
        </p:txBody>
      </p:sp>
    </p:spTree>
  </p:cSld>
  <p:clrMapOvr>
    <a:masterClrMapping/>
  </p:clrMapOvr>
  <p:transition spd="med">
    <p:rand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E-Verify</a:t>
            </a:r>
          </a:p>
          <a:p>
            <a:pPr fontAlgn="auto">
              <a:spcAft>
                <a:spcPts val="0"/>
              </a:spcAft>
              <a:buFont typeface="Arial"/>
              <a:buChar char="•"/>
              <a:defRPr/>
            </a:pPr>
            <a:endParaRPr lang="en-US" dirty="0" smtClean="0">
              <a:ea typeface="+mn-ea"/>
            </a:endParaRPr>
          </a:p>
          <a:p>
            <a:pPr lvl="1" fontAlgn="auto">
              <a:spcAft>
                <a:spcPts val="0"/>
              </a:spcAft>
              <a:buFont typeface="Arial"/>
              <a:buChar char="–"/>
              <a:defRPr/>
            </a:pPr>
            <a:r>
              <a:rPr lang="en-US" dirty="0" smtClean="0">
                <a:solidFill>
                  <a:schemeClr val="tx1">
                    <a:lumMod val="75000"/>
                    <a:lumOff val="25000"/>
                  </a:schemeClr>
                </a:solidFill>
                <a:ea typeface="+mn-ea"/>
              </a:rPr>
              <a:t>The results obtained under E-Verify also present little additional costs to employers.</a:t>
            </a:r>
          </a:p>
          <a:p>
            <a:pPr lvl="1" fontAlgn="auto">
              <a:spcAft>
                <a:spcPts val="0"/>
              </a:spcAft>
              <a:buFont typeface="Arial"/>
              <a:buChar char="–"/>
              <a:defRPr/>
            </a:pPr>
            <a:endParaRPr lang="en-US" dirty="0" smtClean="0">
              <a:solidFill>
                <a:schemeClr val="tx1">
                  <a:lumMod val="75000"/>
                  <a:lumOff val="25000"/>
                </a:schemeClr>
              </a:solidFill>
              <a:ea typeface="+mn-ea"/>
            </a:endParaRPr>
          </a:p>
          <a:p>
            <a:pPr lvl="2" fontAlgn="auto">
              <a:spcAft>
                <a:spcPts val="0"/>
              </a:spcAft>
              <a:buFont typeface="Arial"/>
              <a:buChar char="•"/>
              <a:defRPr/>
            </a:pPr>
            <a:r>
              <a:rPr lang="en-US" dirty="0" smtClean="0">
                <a:solidFill>
                  <a:schemeClr val="tx1">
                    <a:lumMod val="75000"/>
                    <a:lumOff val="25000"/>
                  </a:schemeClr>
                </a:solidFill>
                <a:ea typeface="+mn-ea"/>
              </a:rPr>
              <a:t>98.3% of submissions are verified as lawful. </a:t>
            </a:r>
          </a:p>
          <a:p>
            <a:pPr lvl="1" fontAlgn="auto">
              <a:spcAft>
                <a:spcPts val="0"/>
              </a:spcAft>
              <a:buFont typeface="Arial"/>
              <a:buChar char="–"/>
              <a:defRPr/>
            </a:pPr>
            <a:endParaRPr lang="en-US" dirty="0" smtClean="0">
              <a:solidFill>
                <a:schemeClr val="tx1">
                  <a:lumMod val="75000"/>
                  <a:lumOff val="25000"/>
                </a:schemeClr>
              </a:solidFill>
              <a:ea typeface="+mn-ea"/>
            </a:endParaRPr>
          </a:p>
          <a:p>
            <a:pPr lvl="2" fontAlgn="auto">
              <a:spcAft>
                <a:spcPts val="0"/>
              </a:spcAft>
              <a:buFont typeface="Arial"/>
              <a:buChar char="•"/>
              <a:defRPr/>
            </a:pPr>
            <a:r>
              <a:rPr lang="en-US" dirty="0" smtClean="0">
                <a:solidFill>
                  <a:schemeClr val="tx1">
                    <a:lumMod val="75000"/>
                    <a:lumOff val="25000"/>
                  </a:schemeClr>
                </a:solidFill>
                <a:ea typeface="+mn-ea"/>
              </a:rPr>
              <a:t>Of the 1.7% mismatches, the only requirements on the employer are:</a:t>
            </a:r>
          </a:p>
          <a:p>
            <a:pPr lvl="3" fontAlgn="auto">
              <a:spcAft>
                <a:spcPts val="0"/>
              </a:spcAft>
              <a:buFont typeface="Arial"/>
              <a:buChar char="–"/>
              <a:defRPr/>
            </a:pPr>
            <a:r>
              <a:rPr lang="en-US" dirty="0" smtClean="0">
                <a:solidFill>
                  <a:schemeClr val="tx1">
                    <a:lumMod val="75000"/>
                    <a:lumOff val="25000"/>
                  </a:schemeClr>
                </a:solidFill>
                <a:ea typeface="+mn-ea"/>
              </a:rPr>
              <a:t>To provide the employee with a copy of the notice and advise the employee of his or her right to contest the mismatch; and</a:t>
            </a:r>
          </a:p>
          <a:p>
            <a:pPr lvl="2" fontAlgn="auto">
              <a:spcAft>
                <a:spcPts val="0"/>
              </a:spcAft>
              <a:buFont typeface="Arial"/>
              <a:buChar char="•"/>
              <a:defRPr/>
            </a:pPr>
            <a:endParaRPr lang="en-US" dirty="0" smtClean="0">
              <a:solidFill>
                <a:schemeClr val="tx1">
                  <a:lumMod val="75000"/>
                  <a:lumOff val="25000"/>
                </a:schemeClr>
              </a:solidFill>
              <a:ea typeface="+mn-ea"/>
            </a:endParaRPr>
          </a:p>
          <a:p>
            <a:pPr lvl="3" fontAlgn="auto">
              <a:spcAft>
                <a:spcPts val="0"/>
              </a:spcAft>
              <a:buFont typeface="Arial"/>
              <a:buChar char="–"/>
              <a:defRPr/>
            </a:pPr>
            <a:r>
              <a:rPr lang="en-US" dirty="0" smtClean="0">
                <a:solidFill>
                  <a:schemeClr val="tx1">
                    <a:lumMod val="75000"/>
                    <a:lumOff val="25000"/>
                  </a:schemeClr>
                </a:solidFill>
                <a:ea typeface="+mn-ea"/>
              </a:rPr>
              <a:t>Retain the employee until the E-Verify process is completed.</a:t>
            </a:r>
            <a:endParaRPr lang="en-US" dirty="0">
              <a:solidFill>
                <a:schemeClr val="tx1">
                  <a:lumMod val="75000"/>
                  <a:lumOff val="25000"/>
                </a:schemeClr>
              </a:solidFill>
              <a:ea typeface="+mn-ea"/>
            </a:endParaRPr>
          </a:p>
        </p:txBody>
      </p:sp>
    </p:spTree>
  </p:cSld>
  <p:clrMapOvr>
    <a:masterClrMapping/>
  </p:clrMapOvr>
  <p:transition spd="med">
    <p:rand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E-Verify</a:t>
            </a:r>
          </a:p>
          <a:p>
            <a:pPr fontAlgn="auto">
              <a:spcAft>
                <a:spcPts val="0"/>
              </a:spcAft>
              <a:buFont typeface="Arial"/>
              <a:buChar char="•"/>
              <a:defRPr/>
            </a:pPr>
            <a:endParaRPr lang="en-US" dirty="0" smtClean="0">
              <a:ea typeface="+mn-ea"/>
            </a:endParaRPr>
          </a:p>
          <a:p>
            <a:pPr lvl="1" fontAlgn="auto">
              <a:spcAft>
                <a:spcPts val="0"/>
              </a:spcAft>
              <a:buFont typeface="Arial"/>
              <a:buChar char="–"/>
              <a:defRPr/>
            </a:pPr>
            <a:r>
              <a:rPr lang="en-US" dirty="0" smtClean="0">
                <a:solidFill>
                  <a:schemeClr val="tx1">
                    <a:lumMod val="75000"/>
                    <a:lumOff val="25000"/>
                  </a:schemeClr>
                </a:solidFill>
                <a:ea typeface="+mn-ea"/>
              </a:rPr>
              <a:t>If there is a contest, the employer must refer the employee to the SSA or DHS.  </a:t>
            </a:r>
            <a:r>
              <a:rPr lang="en-US" i="1" dirty="0" smtClean="0">
                <a:solidFill>
                  <a:schemeClr val="tx1">
                    <a:lumMod val="75000"/>
                    <a:lumOff val="25000"/>
                  </a:schemeClr>
                </a:solidFill>
                <a:ea typeface="+mn-ea"/>
              </a:rPr>
              <a:t>It is up to the employee to follow through with the contest.</a:t>
            </a:r>
          </a:p>
          <a:p>
            <a:pPr lvl="1" fontAlgn="auto">
              <a:spcAft>
                <a:spcPts val="0"/>
              </a:spcAft>
              <a:buFont typeface="Arial"/>
              <a:buChar char="–"/>
              <a:defRPr/>
            </a:pPr>
            <a:endParaRPr lang="en-US" dirty="0" smtClean="0">
              <a:solidFill>
                <a:schemeClr val="tx1">
                  <a:lumMod val="75000"/>
                  <a:lumOff val="25000"/>
                </a:schemeClr>
              </a:solidFill>
              <a:ea typeface="+mn-ea"/>
            </a:endParaRPr>
          </a:p>
          <a:p>
            <a:pPr lvl="2" fontAlgn="auto">
              <a:spcAft>
                <a:spcPts val="0"/>
              </a:spcAft>
              <a:buFont typeface="Arial"/>
              <a:buChar char="•"/>
              <a:defRPr/>
            </a:pPr>
            <a:r>
              <a:rPr lang="en-US" dirty="0" smtClean="0">
                <a:solidFill>
                  <a:schemeClr val="tx1">
                    <a:lumMod val="75000"/>
                    <a:lumOff val="25000"/>
                  </a:schemeClr>
                </a:solidFill>
                <a:ea typeface="+mn-ea"/>
              </a:rPr>
              <a:t>If the contest is successful, the employer retains the employee.</a:t>
            </a:r>
          </a:p>
          <a:p>
            <a:pPr lvl="1" fontAlgn="auto">
              <a:spcAft>
                <a:spcPts val="0"/>
              </a:spcAft>
              <a:buFont typeface="Arial"/>
              <a:buChar char="–"/>
              <a:defRPr/>
            </a:pPr>
            <a:endParaRPr lang="en-US" dirty="0" smtClean="0">
              <a:solidFill>
                <a:schemeClr val="tx1">
                  <a:lumMod val="75000"/>
                  <a:lumOff val="25000"/>
                </a:schemeClr>
              </a:solidFill>
              <a:ea typeface="+mn-ea"/>
            </a:endParaRPr>
          </a:p>
          <a:p>
            <a:pPr lvl="2" fontAlgn="auto">
              <a:spcAft>
                <a:spcPts val="0"/>
              </a:spcAft>
              <a:buFont typeface="Arial"/>
              <a:buChar char="•"/>
              <a:defRPr/>
            </a:pPr>
            <a:r>
              <a:rPr lang="en-US" dirty="0" smtClean="0">
                <a:solidFill>
                  <a:schemeClr val="tx1">
                    <a:lumMod val="75000"/>
                    <a:lumOff val="25000"/>
                  </a:schemeClr>
                </a:solidFill>
                <a:ea typeface="+mn-ea"/>
              </a:rPr>
              <a:t>If the contest is not successful, the employer must terminate the employee.</a:t>
            </a:r>
          </a:p>
          <a:p>
            <a:pPr lvl="1" fontAlgn="auto">
              <a:spcAft>
                <a:spcPts val="0"/>
              </a:spcAft>
              <a:buFont typeface="Arial"/>
              <a:buChar char="–"/>
              <a:defRPr/>
            </a:pPr>
            <a:endParaRPr lang="en-US" dirty="0">
              <a:ea typeface="+mn-ea"/>
            </a:endParaRPr>
          </a:p>
        </p:txBody>
      </p:sp>
    </p:spTree>
  </p:cSld>
  <p:clrMapOvr>
    <a:masterClrMapping/>
  </p:clrMapOvr>
  <p:transition spd="med">
    <p:rand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algn="ctr" fontAlgn="auto">
              <a:spcAft>
                <a:spcPts val="0"/>
              </a:spcAft>
              <a:buFont typeface="Arial"/>
              <a:buNone/>
              <a:defRPr/>
            </a:pPr>
            <a:endParaRPr lang="en-US" dirty="0" smtClean="0">
              <a:ea typeface="+mn-ea"/>
            </a:endParaRPr>
          </a:p>
          <a:p>
            <a:pPr algn="ctr" fontAlgn="auto">
              <a:spcAft>
                <a:spcPts val="0"/>
              </a:spcAft>
              <a:buFont typeface="Arial"/>
              <a:buNone/>
              <a:defRPr/>
            </a:pPr>
            <a:endParaRPr lang="en-US" dirty="0" smtClean="0">
              <a:ea typeface="+mn-ea"/>
            </a:endParaRPr>
          </a:p>
          <a:p>
            <a:pPr algn="ctr" fontAlgn="auto">
              <a:spcAft>
                <a:spcPts val="0"/>
              </a:spcAft>
              <a:buFont typeface="Arial"/>
              <a:buNone/>
              <a:defRPr/>
            </a:pPr>
            <a:endParaRPr lang="en-US" dirty="0" smtClean="0">
              <a:ea typeface="+mn-ea"/>
            </a:endParaRPr>
          </a:p>
          <a:p>
            <a:pPr algn="ctr" fontAlgn="auto">
              <a:spcAft>
                <a:spcPts val="0"/>
              </a:spcAft>
              <a:buFont typeface="Arial"/>
              <a:buNone/>
              <a:defRPr/>
            </a:pPr>
            <a:r>
              <a:rPr lang="en-US" sz="4000" dirty="0" smtClean="0">
                <a:ea typeface="+mn-ea"/>
              </a:rPr>
              <a:t>EMPLOYMENT</a:t>
            </a:r>
          </a:p>
          <a:p>
            <a:pPr algn="ctr" fontAlgn="auto">
              <a:spcAft>
                <a:spcPts val="0"/>
              </a:spcAft>
              <a:buFont typeface="Arial"/>
              <a:buNone/>
              <a:defRPr/>
            </a:pPr>
            <a:endParaRPr lang="en-US" sz="4400" dirty="0">
              <a:ea typeface="+mn-ea"/>
            </a:endParaRPr>
          </a:p>
        </p:txBody>
      </p:sp>
    </p:spTree>
  </p:cSld>
  <p:clrMapOvr>
    <a:masterClrMapping/>
  </p:clrMapOvr>
  <p:transition spd="med">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000" dirty="0" smtClean="0">
                <a:ea typeface="+mn-ea"/>
              </a:rPr>
              <a:t>Governor Bentley signed the Beason-Hammon Alabama Taxpayer (“Alabama Immigration Act” or “the Act””) into law on June 2, 2011.</a:t>
            </a:r>
          </a:p>
          <a:p>
            <a:pPr fontAlgn="auto">
              <a:spcAft>
                <a:spcPts val="0"/>
              </a:spcAft>
              <a:buFont typeface="Arial"/>
              <a:buChar char="•"/>
              <a:defRPr/>
            </a:pPr>
            <a:endParaRPr lang="en-US" sz="2400" dirty="0" smtClean="0">
              <a:ea typeface="+mn-ea"/>
            </a:endParaRPr>
          </a:p>
          <a:p>
            <a:pPr fontAlgn="auto">
              <a:spcAft>
                <a:spcPts val="0"/>
              </a:spcAft>
              <a:buFont typeface="Arial"/>
              <a:buChar char="•"/>
              <a:defRPr/>
            </a:pPr>
            <a:r>
              <a:rPr lang="en-US" sz="2000" dirty="0" smtClean="0">
                <a:ea typeface="+mn-ea"/>
              </a:rPr>
              <a:t>The Act was immediately challenged in a series of lawsuits filed by the US Department of Justice and various private parties.</a:t>
            </a:r>
          </a:p>
          <a:p>
            <a:pPr fontAlgn="auto">
              <a:spcAft>
                <a:spcPts val="0"/>
              </a:spcAft>
              <a:buFont typeface="Arial"/>
              <a:buChar char="•"/>
              <a:defRPr/>
            </a:pPr>
            <a:endParaRPr lang="en-US" dirty="0">
              <a:ea typeface="+mn-ea"/>
            </a:endParaRPr>
          </a:p>
        </p:txBody>
      </p:sp>
    </p:spTree>
  </p:cSld>
  <p:clrMapOvr>
    <a:masterClrMapping/>
  </p:clrMapOvr>
  <p:transition spd="med">
    <p:random/>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wrap="square" numCol="1" anchorCtr="0" compatLnSpc="1">
            <a:prstTxWarp prst="textNoShape">
              <a:avLst/>
            </a:prstTxWarp>
          </a:bodyPr>
          <a:lstStyle/>
          <a:p>
            <a:pPr fontAlgn="auto">
              <a:spcAft>
                <a:spcPts val="0"/>
              </a:spcAft>
              <a:defRPr/>
            </a:pPr>
            <a:r>
              <a:rPr lang="en-US" dirty="0" smtClean="0">
                <a:solidFill>
                  <a:schemeClr val="accent2"/>
                </a:solidFill>
                <a:effectLst>
                  <a:outerShdw blurRad="38100" dist="38100" dir="2700000" algn="tl">
                    <a:srgbClr val="C0C0C0"/>
                  </a:outerShdw>
                </a:effectLst>
                <a:ea typeface="+mj-ea"/>
              </a:rPr>
              <a:t>THE ALABAMA IMMIGRATION ACT</a:t>
            </a:r>
          </a:p>
        </p:txBody>
      </p:sp>
      <p:sp>
        <p:nvSpPr>
          <p:cNvPr id="48130" name="Content Placeholder 6"/>
          <p:cNvSpPr>
            <a:spLocks noGrp="1"/>
          </p:cNvSpPr>
          <p:nvPr>
            <p:ph idx="1"/>
          </p:nvPr>
        </p:nvSpPr>
        <p:spPr/>
        <p:txBody>
          <a:bodyPr/>
          <a:lstStyle/>
          <a:p>
            <a:r>
              <a:rPr lang="en-US" sz="2400" smtClean="0">
                <a:solidFill>
                  <a:schemeClr val="tx1"/>
                </a:solidFill>
              </a:rPr>
              <a:t>Objectives:</a:t>
            </a:r>
          </a:p>
          <a:p>
            <a:pPr>
              <a:buFont typeface="Arial" charset="0"/>
              <a:buNone/>
            </a:pPr>
            <a:endParaRPr lang="en-US" sz="1800" smtClean="0">
              <a:solidFill>
                <a:srgbClr val="404040"/>
              </a:solidFill>
            </a:endParaRPr>
          </a:p>
          <a:p>
            <a:pPr lvl="1"/>
            <a:r>
              <a:rPr lang="en-US" smtClean="0">
                <a:solidFill>
                  <a:srgbClr val="0D0D0D"/>
                </a:solidFill>
              </a:rPr>
              <a:t>Understand the I-9 process and the E-Verify system.</a:t>
            </a:r>
          </a:p>
          <a:p>
            <a:pPr lvl="1"/>
            <a:endParaRPr lang="en-US" sz="1800" smtClean="0">
              <a:solidFill>
                <a:srgbClr val="0D0D0D"/>
              </a:solidFill>
            </a:endParaRPr>
          </a:p>
          <a:p>
            <a:pPr lvl="1"/>
            <a:r>
              <a:rPr lang="en-US" smtClean="0">
                <a:solidFill>
                  <a:srgbClr val="0D0D0D"/>
                </a:solidFill>
              </a:rPr>
              <a:t>Discuss the factors to determine whether workers are </a:t>
            </a:r>
            <a:r>
              <a:rPr lang="en-US" u="sng" smtClean="0">
                <a:solidFill>
                  <a:srgbClr val="0D0D0D"/>
                </a:solidFill>
              </a:rPr>
              <a:t>employees</a:t>
            </a:r>
            <a:r>
              <a:rPr lang="en-US" smtClean="0">
                <a:solidFill>
                  <a:srgbClr val="0D0D0D"/>
                </a:solidFill>
              </a:rPr>
              <a:t> or </a:t>
            </a:r>
            <a:r>
              <a:rPr lang="en-US" u="sng" smtClean="0">
                <a:solidFill>
                  <a:srgbClr val="0D0D0D"/>
                </a:solidFill>
              </a:rPr>
              <a:t>independent contractors</a:t>
            </a:r>
            <a:r>
              <a:rPr lang="en-US" smtClean="0">
                <a:solidFill>
                  <a:srgbClr val="0D0D0D"/>
                </a:solidFill>
              </a:rPr>
              <a:t>.</a:t>
            </a:r>
          </a:p>
          <a:p>
            <a:pPr lvl="1"/>
            <a:endParaRPr lang="en-US" sz="1800" smtClean="0">
              <a:solidFill>
                <a:srgbClr val="0D0D0D"/>
              </a:solidFill>
            </a:endParaRPr>
          </a:p>
          <a:p>
            <a:pPr lvl="1"/>
            <a:r>
              <a:rPr lang="en-US" smtClean="0">
                <a:solidFill>
                  <a:srgbClr val="0D0D0D"/>
                </a:solidFill>
              </a:rPr>
              <a:t>Examine the obligations imposed on employers by the provisions of the Act already in effect or scheduled to become effective.  </a:t>
            </a:r>
          </a:p>
          <a:p>
            <a:pPr lvl="1">
              <a:buFont typeface="Arial" charset="0"/>
              <a:buNone/>
            </a:pPr>
            <a:endParaRPr lang="en-US" sz="1800" smtClean="0">
              <a:solidFill>
                <a:srgbClr val="0D0D0D"/>
              </a:solidFill>
            </a:endParaRPr>
          </a:p>
          <a:p>
            <a:pPr lvl="1"/>
            <a:r>
              <a:rPr lang="en-US" smtClean="0">
                <a:solidFill>
                  <a:srgbClr val="0D0D0D"/>
                </a:solidFill>
              </a:rPr>
              <a:t>Identify the employment-related provisions of the Act that have been determined by the courts as unenforceable at this time.</a:t>
            </a:r>
          </a:p>
          <a:p>
            <a:endParaRPr lang="en-US" smtClean="0">
              <a:solidFill>
                <a:srgbClr val="404040"/>
              </a:solidFill>
            </a:endParaRPr>
          </a:p>
        </p:txBody>
      </p:sp>
    </p:spTree>
  </p:cSld>
  <p:clrMapOvr>
    <a:masterClrMapping/>
  </p:clrMapOvr>
  <p:transition spd="med">
    <p:rand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wrap="square" numCol="1" anchorCtr="0" compatLnSpc="1">
            <a:prstTxWarp prst="textNoShape">
              <a:avLst/>
            </a:prstTxWarp>
          </a:bodyPr>
          <a:lstStyle/>
          <a:p>
            <a:pPr fontAlgn="auto">
              <a:spcAft>
                <a:spcPts val="0"/>
              </a:spcAft>
              <a:defRPr/>
            </a:pPr>
            <a:r>
              <a:rPr lang="en-US" b="1" dirty="0" smtClean="0">
                <a:solidFill>
                  <a:schemeClr val="accent2"/>
                </a:solidFill>
                <a:effectLst>
                  <a:outerShdw blurRad="38100" dist="38100" dir="2700000" algn="tl">
                    <a:srgbClr val="C0C0C0"/>
                  </a:outerShdw>
                </a:effectLst>
                <a:ea typeface="+mj-ea"/>
              </a:rPr>
              <a:t>THE ALABAMA IMMIGRATION ACT</a:t>
            </a:r>
          </a:p>
        </p:txBody>
      </p:sp>
      <p:sp>
        <p:nvSpPr>
          <p:cNvPr id="49154" name="Content Placeholder 6"/>
          <p:cNvSpPr>
            <a:spLocks noGrp="1"/>
          </p:cNvSpPr>
          <p:nvPr>
            <p:ph idx="4294967295"/>
          </p:nvPr>
        </p:nvSpPr>
        <p:spPr/>
        <p:txBody>
          <a:bodyPr/>
          <a:lstStyle/>
          <a:p>
            <a:pPr>
              <a:buClr>
                <a:srgbClr val="9E0000"/>
              </a:buClr>
            </a:pPr>
            <a:r>
              <a:rPr lang="en-US" sz="2800" smtClean="0">
                <a:solidFill>
                  <a:schemeClr val="tx1"/>
                </a:solidFill>
              </a:rPr>
              <a:t>The I-9 Process - Overview:</a:t>
            </a:r>
          </a:p>
          <a:p>
            <a:pPr>
              <a:buClr>
                <a:srgbClr val="9E0000"/>
              </a:buClr>
            </a:pPr>
            <a:endParaRPr lang="en-US" sz="1800" smtClean="0">
              <a:solidFill>
                <a:srgbClr val="404040"/>
              </a:solidFill>
            </a:endParaRPr>
          </a:p>
          <a:p>
            <a:pPr lvl="1">
              <a:buClr>
                <a:srgbClr val="9E0000"/>
              </a:buClr>
            </a:pPr>
            <a:r>
              <a:rPr lang="en-US" sz="2200" smtClean="0">
                <a:solidFill>
                  <a:srgbClr val="0D0D0D"/>
                </a:solidFill>
              </a:rPr>
              <a:t>A federally required process (under the Immigration and Reform Control Act) for new employees.</a:t>
            </a:r>
          </a:p>
          <a:p>
            <a:pPr lvl="1">
              <a:buClr>
                <a:srgbClr val="9E0000"/>
              </a:buClr>
            </a:pPr>
            <a:endParaRPr lang="en-US" sz="1800" smtClean="0">
              <a:solidFill>
                <a:srgbClr val="0D0D0D"/>
              </a:solidFill>
            </a:endParaRPr>
          </a:p>
          <a:p>
            <a:pPr lvl="1">
              <a:buClr>
                <a:srgbClr val="9E0000"/>
              </a:buClr>
            </a:pPr>
            <a:r>
              <a:rPr lang="en-US" sz="2200" smtClean="0">
                <a:solidFill>
                  <a:schemeClr val="tx1"/>
                </a:solidFill>
                <a:hlinkClick r:id="rId3"/>
              </a:rPr>
              <a:t>www.uscis.gov/I-9Central</a:t>
            </a:r>
            <a:endParaRPr lang="en-US" sz="2100" smtClean="0">
              <a:solidFill>
                <a:srgbClr val="404040"/>
              </a:solidFill>
            </a:endParaRPr>
          </a:p>
        </p:txBody>
      </p:sp>
    </p:spTree>
  </p:cSld>
  <p:clrMapOvr>
    <a:masterClrMapping/>
  </p:clrMapOvr>
  <p:transition spd="med">
    <p:random/>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wrap="square" numCol="1" anchorCtr="0" compatLnSpc="1">
            <a:prstTxWarp prst="textNoShape">
              <a:avLst/>
            </a:prstTxWarp>
          </a:bodyPr>
          <a:lstStyle/>
          <a:p>
            <a:pPr fontAlgn="auto">
              <a:spcAft>
                <a:spcPts val="0"/>
              </a:spcAft>
              <a:defRPr/>
            </a:pPr>
            <a:r>
              <a:rPr lang="en-US" b="1" dirty="0" smtClean="0">
                <a:solidFill>
                  <a:schemeClr val="accent2"/>
                </a:solidFill>
                <a:effectLst>
                  <a:outerShdw blurRad="38100" dist="38100" dir="2700000" algn="tl">
                    <a:srgbClr val="C0C0C0"/>
                  </a:outerShdw>
                </a:effectLst>
                <a:ea typeface="+mj-ea"/>
              </a:rPr>
              <a:t>THE ALABAMA IMMIGRATION ACT</a:t>
            </a:r>
          </a:p>
        </p:txBody>
      </p:sp>
      <p:sp>
        <p:nvSpPr>
          <p:cNvPr id="51202" name="Content Placeholder 6"/>
          <p:cNvSpPr>
            <a:spLocks noGrp="1"/>
          </p:cNvSpPr>
          <p:nvPr>
            <p:ph idx="4294967295"/>
          </p:nvPr>
        </p:nvSpPr>
        <p:spPr/>
        <p:txBody>
          <a:bodyPr/>
          <a:lstStyle/>
          <a:p>
            <a:pPr>
              <a:buClr>
                <a:srgbClr val="9E0000"/>
              </a:buClr>
            </a:pPr>
            <a:r>
              <a:rPr lang="en-US" sz="2800" smtClean="0">
                <a:solidFill>
                  <a:schemeClr val="tx1"/>
                </a:solidFill>
              </a:rPr>
              <a:t>The I-9 Process – Overview (continued):</a:t>
            </a:r>
          </a:p>
          <a:p>
            <a:pPr>
              <a:buClr>
                <a:srgbClr val="9E0000"/>
              </a:buClr>
            </a:pPr>
            <a:endParaRPr lang="en-US" sz="1800" smtClean="0">
              <a:solidFill>
                <a:srgbClr val="404040"/>
              </a:solidFill>
            </a:endParaRPr>
          </a:p>
          <a:p>
            <a:pPr lvl="1">
              <a:buClr>
                <a:srgbClr val="9E0000"/>
              </a:buClr>
            </a:pPr>
            <a:r>
              <a:rPr lang="en-US" sz="2200" smtClean="0">
                <a:solidFill>
                  <a:srgbClr val="0D0D0D"/>
                </a:solidFill>
              </a:rPr>
              <a:t>The employer examines certain documents to establish both identification and employment authorization; and</a:t>
            </a:r>
          </a:p>
          <a:p>
            <a:pPr lvl="1">
              <a:buClr>
                <a:srgbClr val="9E0000"/>
              </a:buClr>
            </a:pPr>
            <a:endParaRPr lang="en-US" sz="1800" smtClean="0">
              <a:solidFill>
                <a:srgbClr val="0D0D0D"/>
              </a:solidFill>
            </a:endParaRPr>
          </a:p>
          <a:p>
            <a:pPr lvl="1">
              <a:buClr>
                <a:srgbClr val="9E0000"/>
              </a:buClr>
            </a:pPr>
            <a:r>
              <a:rPr lang="en-US" sz="2200" smtClean="0">
                <a:solidFill>
                  <a:srgbClr val="0D0D0D"/>
                </a:solidFill>
              </a:rPr>
              <a:t>The employer completes the I-9 Form attesting that:</a:t>
            </a:r>
          </a:p>
          <a:p>
            <a:pPr lvl="1">
              <a:buClr>
                <a:srgbClr val="9E0000"/>
              </a:buClr>
            </a:pPr>
            <a:endParaRPr lang="en-US" sz="1200" smtClean="0">
              <a:solidFill>
                <a:srgbClr val="0D0D0D"/>
              </a:solidFill>
            </a:endParaRPr>
          </a:p>
          <a:p>
            <a:pPr lvl="2">
              <a:buClr>
                <a:srgbClr val="9E0000"/>
              </a:buClr>
            </a:pPr>
            <a:r>
              <a:rPr lang="en-US" sz="2000" smtClean="0">
                <a:solidFill>
                  <a:srgbClr val="0D0D0D"/>
                </a:solidFill>
              </a:rPr>
              <a:t>you have reviewed the required documents;</a:t>
            </a:r>
          </a:p>
          <a:p>
            <a:pPr lvl="2">
              <a:buClr>
                <a:srgbClr val="9E0000"/>
              </a:buClr>
            </a:pPr>
            <a:endParaRPr lang="en-US" sz="1200" smtClean="0">
              <a:solidFill>
                <a:srgbClr val="0D0D0D"/>
              </a:solidFill>
            </a:endParaRPr>
          </a:p>
          <a:p>
            <a:pPr lvl="2">
              <a:buClr>
                <a:srgbClr val="9E0000"/>
              </a:buClr>
            </a:pPr>
            <a:r>
              <a:rPr lang="en-US" sz="2000" smtClean="0">
                <a:solidFill>
                  <a:srgbClr val="0D0D0D"/>
                </a:solidFill>
              </a:rPr>
              <a:t>they appear to be genuine; and</a:t>
            </a:r>
          </a:p>
          <a:p>
            <a:pPr lvl="2">
              <a:buClr>
                <a:srgbClr val="9E0000"/>
              </a:buClr>
            </a:pPr>
            <a:endParaRPr lang="en-US" sz="1200" smtClean="0">
              <a:solidFill>
                <a:srgbClr val="0D0D0D"/>
              </a:solidFill>
            </a:endParaRPr>
          </a:p>
          <a:p>
            <a:pPr lvl="2">
              <a:buClr>
                <a:srgbClr val="9E0000"/>
              </a:buClr>
            </a:pPr>
            <a:r>
              <a:rPr lang="en-US" sz="2000" smtClean="0">
                <a:solidFill>
                  <a:srgbClr val="0D0D0D"/>
                </a:solidFill>
              </a:rPr>
              <a:t>to the best of your knowledge, the employee is authorized to work in the U.S.</a:t>
            </a:r>
          </a:p>
        </p:txBody>
      </p:sp>
    </p:spTree>
  </p:cSld>
  <p:clrMapOvr>
    <a:masterClrMapping/>
  </p:clrMapOvr>
  <p:transition spd="med">
    <p:random/>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wrap="square" numCol="1" anchorCtr="0" compatLnSpc="1">
            <a:prstTxWarp prst="textNoShape">
              <a:avLst/>
            </a:prstTxWarp>
          </a:bodyPr>
          <a:lstStyle/>
          <a:p>
            <a:pPr fontAlgn="auto">
              <a:spcAft>
                <a:spcPts val="0"/>
              </a:spcAft>
              <a:defRPr/>
            </a:pPr>
            <a:r>
              <a:rPr lang="en-US" b="1" dirty="0" smtClean="0">
                <a:solidFill>
                  <a:schemeClr val="accent2"/>
                </a:solidFill>
                <a:effectLst>
                  <a:outerShdw blurRad="38100" dist="38100" dir="2700000" algn="tl">
                    <a:srgbClr val="C0C0C0"/>
                  </a:outerShdw>
                </a:effectLst>
                <a:ea typeface="+mj-ea"/>
              </a:rPr>
              <a:t>THE ALABAMA IMMIGRATION ACT</a:t>
            </a:r>
          </a:p>
        </p:txBody>
      </p:sp>
      <p:sp>
        <p:nvSpPr>
          <p:cNvPr id="53250" name="Content Placeholder 6"/>
          <p:cNvSpPr>
            <a:spLocks noGrp="1"/>
          </p:cNvSpPr>
          <p:nvPr>
            <p:ph idx="4294967295"/>
          </p:nvPr>
        </p:nvSpPr>
        <p:spPr/>
        <p:txBody>
          <a:bodyPr/>
          <a:lstStyle/>
          <a:p>
            <a:pPr>
              <a:buClr>
                <a:srgbClr val="9E0000"/>
              </a:buClr>
            </a:pPr>
            <a:r>
              <a:rPr lang="en-US" sz="2800" smtClean="0">
                <a:solidFill>
                  <a:schemeClr val="tx1"/>
                </a:solidFill>
              </a:rPr>
              <a:t>More about the I-9 Process:</a:t>
            </a:r>
          </a:p>
          <a:p>
            <a:pPr>
              <a:buClr>
                <a:srgbClr val="9E0000"/>
              </a:buClr>
            </a:pPr>
            <a:endParaRPr lang="en-US" sz="1800" smtClean="0">
              <a:solidFill>
                <a:srgbClr val="404040"/>
              </a:solidFill>
            </a:endParaRPr>
          </a:p>
          <a:p>
            <a:pPr lvl="1">
              <a:buClr>
                <a:srgbClr val="9E0000"/>
              </a:buClr>
            </a:pPr>
            <a:r>
              <a:rPr lang="en-US" sz="2200" b="1" u="sng" smtClean="0">
                <a:solidFill>
                  <a:srgbClr val="0D0D0D"/>
                </a:solidFill>
              </a:rPr>
              <a:t>Required</a:t>
            </a:r>
            <a:r>
              <a:rPr lang="en-US" sz="2200" smtClean="0">
                <a:solidFill>
                  <a:srgbClr val="0D0D0D"/>
                </a:solidFill>
              </a:rPr>
              <a:t> for your employees.</a:t>
            </a:r>
          </a:p>
          <a:p>
            <a:pPr lvl="1">
              <a:buClr>
                <a:srgbClr val="9E0000"/>
              </a:buClr>
            </a:pPr>
            <a:endParaRPr lang="en-US" sz="1800" smtClean="0">
              <a:solidFill>
                <a:srgbClr val="0D0D0D"/>
              </a:solidFill>
            </a:endParaRPr>
          </a:p>
          <a:p>
            <a:pPr lvl="1">
              <a:buClr>
                <a:srgbClr val="9E0000"/>
              </a:buClr>
            </a:pPr>
            <a:r>
              <a:rPr lang="en-US" sz="2200" b="1" u="sng" smtClean="0">
                <a:solidFill>
                  <a:srgbClr val="0D0D0D"/>
                </a:solidFill>
              </a:rPr>
              <a:t>Not required</a:t>
            </a:r>
            <a:r>
              <a:rPr lang="en-US" sz="2200" smtClean="0">
                <a:solidFill>
                  <a:srgbClr val="0D0D0D"/>
                </a:solidFill>
              </a:rPr>
              <a:t> for your independent contractors.</a:t>
            </a:r>
          </a:p>
          <a:p>
            <a:pPr lvl="1">
              <a:buClr>
                <a:srgbClr val="9E0000"/>
              </a:buClr>
            </a:pPr>
            <a:endParaRPr lang="en-US" sz="1800" smtClean="0">
              <a:solidFill>
                <a:srgbClr val="0D0D0D"/>
              </a:solidFill>
            </a:endParaRPr>
          </a:p>
          <a:p>
            <a:pPr lvl="1">
              <a:buClr>
                <a:srgbClr val="9E0000"/>
              </a:buClr>
            </a:pPr>
            <a:r>
              <a:rPr lang="en-US" sz="2200" smtClean="0">
                <a:solidFill>
                  <a:srgbClr val="0D0D0D"/>
                </a:solidFill>
              </a:rPr>
              <a:t>How do you know the difference?</a:t>
            </a:r>
          </a:p>
          <a:p>
            <a:pPr lvl="1">
              <a:buClr>
                <a:srgbClr val="9E0000"/>
              </a:buClr>
              <a:buFont typeface="Arial" charset="0"/>
              <a:buNone/>
            </a:pPr>
            <a:endParaRPr lang="en-US" sz="2200" b="1" u="sng" smtClean="0">
              <a:solidFill>
                <a:srgbClr val="0D0D0D"/>
              </a:solidFill>
            </a:endParaRPr>
          </a:p>
          <a:p>
            <a:pPr>
              <a:buClr>
                <a:srgbClr val="9E0000"/>
              </a:buClr>
              <a:buFont typeface="Arial" charset="0"/>
              <a:buNone/>
            </a:pPr>
            <a:endParaRPr lang="en-US" sz="2200" smtClean="0">
              <a:solidFill>
                <a:srgbClr val="404040"/>
              </a:solidFill>
            </a:endParaRPr>
          </a:p>
        </p:txBody>
      </p:sp>
    </p:spTree>
  </p:cSld>
  <p:clrMapOvr>
    <a:masterClrMapping/>
  </p:clrMapOvr>
  <p:transition spd="med">
    <p:random/>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wrap="square" numCol="1" anchorCtr="0" compatLnSpc="1">
            <a:prstTxWarp prst="textNoShape">
              <a:avLst/>
            </a:prstTxWarp>
          </a:bodyPr>
          <a:lstStyle/>
          <a:p>
            <a:pPr fontAlgn="auto">
              <a:spcAft>
                <a:spcPts val="0"/>
              </a:spcAft>
              <a:defRPr/>
            </a:pPr>
            <a:r>
              <a:rPr lang="en-US" b="1" dirty="0" smtClean="0">
                <a:solidFill>
                  <a:schemeClr val="accent2"/>
                </a:solidFill>
                <a:effectLst>
                  <a:outerShdw blurRad="38100" dist="38100" dir="2700000" algn="tl">
                    <a:srgbClr val="C0C0C0"/>
                  </a:outerShdw>
                </a:effectLst>
                <a:ea typeface="+mj-ea"/>
              </a:rPr>
              <a:t>THE ALABAMA IMMIGRATION ACT</a:t>
            </a:r>
          </a:p>
        </p:txBody>
      </p:sp>
      <p:sp>
        <p:nvSpPr>
          <p:cNvPr id="55298" name="Content Placeholder 6"/>
          <p:cNvSpPr>
            <a:spLocks noGrp="1"/>
          </p:cNvSpPr>
          <p:nvPr>
            <p:ph idx="4294967295"/>
          </p:nvPr>
        </p:nvSpPr>
        <p:spPr/>
        <p:txBody>
          <a:bodyPr/>
          <a:lstStyle/>
          <a:p>
            <a:pPr>
              <a:buClr>
                <a:srgbClr val="9E0000"/>
              </a:buClr>
            </a:pPr>
            <a:r>
              <a:rPr lang="en-US" sz="2800" smtClean="0">
                <a:solidFill>
                  <a:schemeClr val="tx1"/>
                </a:solidFill>
              </a:rPr>
              <a:t>More about the I-9 Process (continued):</a:t>
            </a:r>
          </a:p>
          <a:p>
            <a:pPr>
              <a:buClr>
                <a:srgbClr val="9E0000"/>
              </a:buClr>
            </a:pPr>
            <a:endParaRPr lang="en-US" sz="1800" smtClean="0">
              <a:solidFill>
                <a:srgbClr val="404040"/>
              </a:solidFill>
            </a:endParaRPr>
          </a:p>
          <a:p>
            <a:pPr lvl="1">
              <a:buClr>
                <a:srgbClr val="9E0000"/>
              </a:buClr>
            </a:pPr>
            <a:r>
              <a:rPr lang="en-US" sz="2200" b="1" u="sng" smtClean="0">
                <a:solidFill>
                  <a:srgbClr val="0D0D0D"/>
                </a:solidFill>
              </a:rPr>
              <a:t>It is not as simple as whether you issue a Form 1099 or a W-2.</a:t>
            </a:r>
          </a:p>
          <a:p>
            <a:pPr lvl="1">
              <a:buClr>
                <a:srgbClr val="9E0000"/>
              </a:buClr>
            </a:pPr>
            <a:endParaRPr lang="en-US" sz="2200" u="sng" smtClean="0">
              <a:solidFill>
                <a:srgbClr val="0D0D0D"/>
              </a:solidFill>
            </a:endParaRPr>
          </a:p>
          <a:p>
            <a:pPr lvl="1">
              <a:buClr>
                <a:srgbClr val="9E0000"/>
              </a:buClr>
            </a:pPr>
            <a:r>
              <a:rPr lang="en-US" sz="2200" smtClean="0">
                <a:solidFill>
                  <a:srgbClr val="0D0D0D"/>
                </a:solidFill>
              </a:rPr>
              <a:t>Many factors are examined to determine whether a worker is an employee or an independent contractor.</a:t>
            </a:r>
          </a:p>
          <a:p>
            <a:pPr lvl="1">
              <a:buClr>
                <a:srgbClr val="9E0000"/>
              </a:buClr>
            </a:pPr>
            <a:endParaRPr lang="en-US" sz="2200" smtClean="0">
              <a:solidFill>
                <a:srgbClr val="0D0D0D"/>
              </a:solidFill>
            </a:endParaRPr>
          </a:p>
          <a:p>
            <a:pPr lvl="1">
              <a:buClr>
                <a:srgbClr val="9E0000"/>
              </a:buClr>
            </a:pPr>
            <a:r>
              <a:rPr lang="en-US" sz="2200" smtClean="0">
                <a:solidFill>
                  <a:srgbClr val="0D0D0D"/>
                </a:solidFill>
              </a:rPr>
              <a:t>It is often a complicated analysis.  When in doubt, call your attorney or your accountant.</a:t>
            </a:r>
            <a:endParaRPr lang="en-US" sz="2200" b="1" u="sng" smtClean="0">
              <a:solidFill>
                <a:srgbClr val="0D0D0D"/>
              </a:solidFill>
            </a:endParaRPr>
          </a:p>
          <a:p>
            <a:pPr>
              <a:buClr>
                <a:srgbClr val="9E0000"/>
              </a:buClr>
              <a:buFont typeface="Arial" charset="0"/>
              <a:buNone/>
            </a:pPr>
            <a:endParaRPr lang="en-US" sz="2200" smtClean="0">
              <a:solidFill>
                <a:srgbClr val="404040"/>
              </a:solidFill>
            </a:endParaRPr>
          </a:p>
        </p:txBody>
      </p:sp>
    </p:spTree>
  </p:cSld>
  <p:clrMapOvr>
    <a:masterClrMapping/>
  </p:clrMapOvr>
  <p:transition spd="med">
    <p:rand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wrap="square" numCol="1" anchorCtr="0" compatLnSpc="1">
            <a:prstTxWarp prst="textNoShape">
              <a:avLst/>
            </a:prstTxWarp>
          </a:bodyPr>
          <a:lstStyle/>
          <a:p>
            <a:pPr fontAlgn="auto">
              <a:spcAft>
                <a:spcPts val="0"/>
              </a:spcAft>
              <a:defRPr/>
            </a:pPr>
            <a:r>
              <a:rPr lang="en-US" b="1" dirty="0" smtClean="0">
                <a:solidFill>
                  <a:schemeClr val="accent2"/>
                </a:solidFill>
                <a:effectLst>
                  <a:outerShdw blurRad="38100" dist="38100" dir="2700000" algn="tl">
                    <a:srgbClr val="C0C0C0"/>
                  </a:outerShdw>
                </a:effectLst>
                <a:ea typeface="+mj-ea"/>
              </a:rPr>
              <a:t>THE ALABAMA IMMIGRATION ACT</a:t>
            </a:r>
          </a:p>
        </p:txBody>
      </p:sp>
      <p:sp>
        <p:nvSpPr>
          <p:cNvPr id="57346" name="Content Placeholder 6"/>
          <p:cNvSpPr>
            <a:spLocks noGrp="1"/>
          </p:cNvSpPr>
          <p:nvPr>
            <p:ph idx="4294967295"/>
          </p:nvPr>
        </p:nvSpPr>
        <p:spPr/>
        <p:txBody>
          <a:bodyPr/>
          <a:lstStyle/>
          <a:p>
            <a:pPr>
              <a:buClr>
                <a:srgbClr val="9E0000"/>
              </a:buClr>
            </a:pPr>
            <a:r>
              <a:rPr lang="en-US" sz="2800" smtClean="0">
                <a:solidFill>
                  <a:schemeClr val="tx1"/>
                </a:solidFill>
              </a:rPr>
              <a:t>More about the I-9 Process (continued):</a:t>
            </a:r>
          </a:p>
          <a:p>
            <a:pPr>
              <a:buClr>
                <a:srgbClr val="9E0000"/>
              </a:buClr>
            </a:pPr>
            <a:endParaRPr lang="en-US" sz="1800" smtClean="0">
              <a:solidFill>
                <a:srgbClr val="404040"/>
              </a:solidFill>
            </a:endParaRPr>
          </a:p>
          <a:p>
            <a:pPr lvl="1">
              <a:buClr>
                <a:srgbClr val="9E0000"/>
              </a:buClr>
            </a:pPr>
            <a:r>
              <a:rPr lang="en-US" sz="2400" smtClean="0">
                <a:solidFill>
                  <a:srgbClr val="0D0D0D"/>
                </a:solidFill>
              </a:rPr>
              <a:t>Factors for Independent Contractors:</a:t>
            </a:r>
          </a:p>
          <a:p>
            <a:pPr lvl="2">
              <a:buClr>
                <a:srgbClr val="9E0000"/>
              </a:buClr>
            </a:pPr>
            <a:endParaRPr lang="en-US" sz="1200" smtClean="0">
              <a:solidFill>
                <a:srgbClr val="0D0D0D"/>
              </a:solidFill>
            </a:endParaRPr>
          </a:p>
          <a:p>
            <a:pPr lvl="2">
              <a:buClr>
                <a:srgbClr val="9E0000"/>
              </a:buClr>
            </a:pPr>
            <a:r>
              <a:rPr lang="en-US" sz="2000" smtClean="0">
                <a:solidFill>
                  <a:srgbClr val="0D0D0D"/>
                </a:solidFill>
              </a:rPr>
              <a:t>Did you hire them to do a job according to their own means and methods?</a:t>
            </a:r>
          </a:p>
          <a:p>
            <a:pPr lvl="2">
              <a:buClr>
                <a:srgbClr val="9E0000"/>
              </a:buClr>
            </a:pPr>
            <a:endParaRPr lang="en-US" sz="1200" smtClean="0">
              <a:solidFill>
                <a:srgbClr val="0D0D0D"/>
              </a:solidFill>
            </a:endParaRPr>
          </a:p>
          <a:p>
            <a:pPr lvl="2">
              <a:buClr>
                <a:srgbClr val="9E0000"/>
              </a:buClr>
            </a:pPr>
            <a:r>
              <a:rPr lang="en-US" sz="2000" smtClean="0">
                <a:solidFill>
                  <a:srgbClr val="0D0D0D"/>
                </a:solidFill>
              </a:rPr>
              <a:t>Do they supply their own tools and materials?</a:t>
            </a:r>
          </a:p>
          <a:p>
            <a:pPr lvl="2">
              <a:buClr>
                <a:srgbClr val="9E0000"/>
              </a:buClr>
            </a:pPr>
            <a:endParaRPr lang="en-US" sz="1200" smtClean="0">
              <a:solidFill>
                <a:srgbClr val="0D0D0D"/>
              </a:solidFill>
            </a:endParaRPr>
          </a:p>
          <a:p>
            <a:pPr lvl="2">
              <a:buClr>
                <a:srgbClr val="9E0000"/>
              </a:buClr>
            </a:pPr>
            <a:r>
              <a:rPr lang="en-US" sz="2000" smtClean="0">
                <a:solidFill>
                  <a:srgbClr val="0D0D0D"/>
                </a:solidFill>
              </a:rPr>
              <a:t>Do they offer their services to the general public?</a:t>
            </a:r>
          </a:p>
          <a:p>
            <a:pPr lvl="2">
              <a:buClr>
                <a:srgbClr val="9E0000"/>
              </a:buClr>
            </a:pPr>
            <a:endParaRPr lang="en-US" sz="1200" smtClean="0">
              <a:solidFill>
                <a:srgbClr val="0D0D0D"/>
              </a:solidFill>
            </a:endParaRPr>
          </a:p>
          <a:p>
            <a:pPr lvl="2">
              <a:buClr>
                <a:srgbClr val="9E0000"/>
              </a:buClr>
            </a:pPr>
            <a:r>
              <a:rPr lang="en-US" sz="2000" smtClean="0">
                <a:solidFill>
                  <a:srgbClr val="0D0D0D"/>
                </a:solidFill>
              </a:rPr>
              <a:t>Do they work for a number of clients at the same time?</a:t>
            </a:r>
            <a:endParaRPr lang="en-US" sz="2000" b="1" u="sng" smtClean="0">
              <a:solidFill>
                <a:srgbClr val="0D0D0D"/>
              </a:solidFill>
            </a:endParaRPr>
          </a:p>
          <a:p>
            <a:pPr>
              <a:buClr>
                <a:srgbClr val="9E0000"/>
              </a:buClr>
              <a:buFont typeface="Arial" charset="0"/>
              <a:buNone/>
            </a:pPr>
            <a:endParaRPr lang="en-US" sz="2200" smtClean="0">
              <a:solidFill>
                <a:srgbClr val="404040"/>
              </a:solidFill>
            </a:endParaRPr>
          </a:p>
        </p:txBody>
      </p:sp>
    </p:spTree>
  </p:cSld>
  <p:clrMapOvr>
    <a:masterClrMapping/>
  </p:clrMapOvr>
  <p:transition spd="med">
    <p:random/>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wrap="square" numCol="1" anchorCtr="0" compatLnSpc="1">
            <a:prstTxWarp prst="textNoShape">
              <a:avLst/>
            </a:prstTxWarp>
          </a:bodyPr>
          <a:lstStyle/>
          <a:p>
            <a:pPr fontAlgn="auto">
              <a:spcAft>
                <a:spcPts val="0"/>
              </a:spcAft>
              <a:defRPr/>
            </a:pPr>
            <a:r>
              <a:rPr lang="en-US" b="1" dirty="0" smtClean="0">
                <a:solidFill>
                  <a:schemeClr val="accent2"/>
                </a:solidFill>
                <a:effectLst>
                  <a:outerShdw blurRad="38100" dist="38100" dir="2700000" algn="tl">
                    <a:srgbClr val="C0C0C0"/>
                  </a:outerShdw>
                </a:effectLst>
                <a:ea typeface="+mj-ea"/>
              </a:rPr>
              <a:t>THE ALABAMA IMMIGRATION ACT</a:t>
            </a:r>
          </a:p>
        </p:txBody>
      </p:sp>
      <p:sp>
        <p:nvSpPr>
          <p:cNvPr id="59394" name="Content Placeholder 6"/>
          <p:cNvSpPr>
            <a:spLocks noGrp="1"/>
          </p:cNvSpPr>
          <p:nvPr>
            <p:ph idx="4294967295"/>
          </p:nvPr>
        </p:nvSpPr>
        <p:spPr/>
        <p:txBody>
          <a:bodyPr/>
          <a:lstStyle/>
          <a:p>
            <a:pPr>
              <a:buClr>
                <a:srgbClr val="9E0000"/>
              </a:buClr>
            </a:pPr>
            <a:r>
              <a:rPr lang="en-US" sz="2800" smtClean="0">
                <a:solidFill>
                  <a:schemeClr val="tx1"/>
                </a:solidFill>
              </a:rPr>
              <a:t>More about the I-9 Process (continued):</a:t>
            </a:r>
          </a:p>
          <a:p>
            <a:pPr>
              <a:buClr>
                <a:srgbClr val="9E0000"/>
              </a:buClr>
            </a:pPr>
            <a:endParaRPr lang="en-US" sz="1800" smtClean="0">
              <a:solidFill>
                <a:srgbClr val="404040"/>
              </a:solidFill>
            </a:endParaRPr>
          </a:p>
          <a:p>
            <a:pPr lvl="1">
              <a:buClr>
                <a:srgbClr val="9E0000"/>
              </a:buClr>
            </a:pPr>
            <a:r>
              <a:rPr lang="en-US" sz="2400" smtClean="0">
                <a:solidFill>
                  <a:srgbClr val="0D0D0D"/>
                </a:solidFill>
              </a:rPr>
              <a:t>Factors for Independent Contractors - continued:</a:t>
            </a:r>
          </a:p>
          <a:p>
            <a:pPr lvl="2">
              <a:buClr>
                <a:srgbClr val="9E0000"/>
              </a:buClr>
            </a:pPr>
            <a:endParaRPr lang="en-US" sz="1200" smtClean="0">
              <a:solidFill>
                <a:srgbClr val="0D0D0D"/>
              </a:solidFill>
            </a:endParaRPr>
          </a:p>
          <a:p>
            <a:pPr lvl="2">
              <a:buClr>
                <a:srgbClr val="9E0000"/>
              </a:buClr>
            </a:pPr>
            <a:r>
              <a:rPr lang="en-US" sz="2000" smtClean="0">
                <a:solidFill>
                  <a:srgbClr val="0D0D0D"/>
                </a:solidFill>
              </a:rPr>
              <a:t>Do they have an opportunity for profit or loss as a result of the labor or services provided?</a:t>
            </a:r>
          </a:p>
          <a:p>
            <a:pPr lvl="2">
              <a:buClr>
                <a:srgbClr val="9E0000"/>
              </a:buClr>
            </a:pPr>
            <a:endParaRPr lang="en-US" sz="1200" smtClean="0">
              <a:solidFill>
                <a:srgbClr val="0D0D0D"/>
              </a:solidFill>
            </a:endParaRPr>
          </a:p>
          <a:p>
            <a:pPr lvl="2">
              <a:buClr>
                <a:srgbClr val="9E0000"/>
              </a:buClr>
            </a:pPr>
            <a:r>
              <a:rPr lang="en-US" sz="2000" smtClean="0">
                <a:solidFill>
                  <a:srgbClr val="0D0D0D"/>
                </a:solidFill>
              </a:rPr>
              <a:t>Do they direct the order in which the work is to be done?</a:t>
            </a:r>
          </a:p>
          <a:p>
            <a:pPr lvl="2">
              <a:buClr>
                <a:srgbClr val="9E0000"/>
              </a:buClr>
            </a:pPr>
            <a:endParaRPr lang="en-US" sz="1200" smtClean="0">
              <a:solidFill>
                <a:srgbClr val="0D0D0D"/>
              </a:solidFill>
            </a:endParaRPr>
          </a:p>
          <a:p>
            <a:pPr lvl="2">
              <a:buClr>
                <a:srgbClr val="9E0000"/>
              </a:buClr>
            </a:pPr>
            <a:r>
              <a:rPr lang="en-US" sz="2000" smtClean="0">
                <a:solidFill>
                  <a:srgbClr val="0D0D0D"/>
                </a:solidFill>
              </a:rPr>
              <a:t>Do they determine the hours during which the work is to be done?</a:t>
            </a:r>
          </a:p>
          <a:p>
            <a:pPr lvl="2">
              <a:buClr>
                <a:srgbClr val="9E0000"/>
              </a:buClr>
            </a:pPr>
            <a:endParaRPr lang="en-US" sz="1200" smtClean="0">
              <a:solidFill>
                <a:srgbClr val="0D0D0D"/>
              </a:solidFill>
            </a:endParaRPr>
          </a:p>
          <a:p>
            <a:pPr lvl="2">
              <a:buClr>
                <a:srgbClr val="9E0000"/>
              </a:buClr>
            </a:pPr>
            <a:r>
              <a:rPr lang="en-US" sz="2000" smtClean="0">
                <a:solidFill>
                  <a:srgbClr val="0D0D0D"/>
                </a:solidFill>
              </a:rPr>
              <a:t>Are they subject to your control only as to the results of the job done?</a:t>
            </a:r>
            <a:endParaRPr lang="en-US" sz="1900" smtClean="0">
              <a:solidFill>
                <a:srgbClr val="404040"/>
              </a:solidFill>
            </a:endParaRPr>
          </a:p>
        </p:txBody>
      </p:sp>
    </p:spTree>
  </p:cSld>
  <p:clrMapOvr>
    <a:masterClrMapping/>
  </p:clrMapOvr>
  <p:transition spd="med">
    <p:random/>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wrap="square" numCol="1" anchorCtr="0" compatLnSpc="1">
            <a:prstTxWarp prst="textNoShape">
              <a:avLst/>
            </a:prstTxWarp>
          </a:bodyPr>
          <a:lstStyle/>
          <a:p>
            <a:pPr fontAlgn="auto">
              <a:spcAft>
                <a:spcPts val="0"/>
              </a:spcAft>
              <a:defRPr/>
            </a:pPr>
            <a:r>
              <a:rPr lang="en-US" b="1" dirty="0" smtClean="0">
                <a:solidFill>
                  <a:schemeClr val="accent2"/>
                </a:solidFill>
                <a:effectLst>
                  <a:outerShdw blurRad="38100" dist="38100" dir="2700000" algn="tl">
                    <a:srgbClr val="C0C0C0"/>
                  </a:outerShdw>
                </a:effectLst>
                <a:ea typeface="+mj-ea"/>
              </a:rPr>
              <a:t>THE ALABAMA IMMIGRATION ACT</a:t>
            </a:r>
          </a:p>
        </p:txBody>
      </p:sp>
      <p:sp>
        <p:nvSpPr>
          <p:cNvPr id="61442" name="Content Placeholder 6"/>
          <p:cNvSpPr>
            <a:spLocks noGrp="1"/>
          </p:cNvSpPr>
          <p:nvPr>
            <p:ph idx="4294967295"/>
          </p:nvPr>
        </p:nvSpPr>
        <p:spPr/>
        <p:txBody>
          <a:bodyPr/>
          <a:lstStyle/>
          <a:p>
            <a:pPr>
              <a:buClr>
                <a:srgbClr val="9E0000"/>
              </a:buClr>
            </a:pPr>
            <a:r>
              <a:rPr lang="en-US" sz="2800" smtClean="0">
                <a:solidFill>
                  <a:schemeClr val="tx1"/>
                </a:solidFill>
              </a:rPr>
              <a:t>More about the I-9 Process (continued):</a:t>
            </a:r>
          </a:p>
          <a:p>
            <a:pPr>
              <a:buClr>
                <a:srgbClr val="9E0000"/>
              </a:buClr>
            </a:pPr>
            <a:endParaRPr lang="en-US" sz="1800" smtClean="0">
              <a:solidFill>
                <a:srgbClr val="404040"/>
              </a:solidFill>
            </a:endParaRPr>
          </a:p>
          <a:p>
            <a:pPr lvl="1">
              <a:buClr>
                <a:srgbClr val="9E0000"/>
              </a:buClr>
            </a:pPr>
            <a:r>
              <a:rPr lang="en-US" sz="2400" smtClean="0">
                <a:solidFill>
                  <a:srgbClr val="0D0D0D"/>
                </a:solidFill>
              </a:rPr>
              <a:t>What if you use a temporary or staffing agency?</a:t>
            </a:r>
          </a:p>
          <a:p>
            <a:pPr lvl="2">
              <a:buClr>
                <a:srgbClr val="9E0000"/>
              </a:buClr>
            </a:pPr>
            <a:endParaRPr lang="en-US" sz="1200" smtClean="0">
              <a:solidFill>
                <a:srgbClr val="0D0D0D"/>
              </a:solidFill>
            </a:endParaRPr>
          </a:p>
          <a:p>
            <a:pPr lvl="2">
              <a:buClr>
                <a:srgbClr val="9E0000"/>
              </a:buClr>
            </a:pPr>
            <a:r>
              <a:rPr lang="en-US" sz="2000" smtClean="0">
                <a:solidFill>
                  <a:srgbClr val="0D0D0D"/>
                </a:solidFill>
              </a:rPr>
              <a:t>In most circumstances, these workers are providing services to you as an independent contractor. You do not have to complete the I-9 process.</a:t>
            </a:r>
          </a:p>
          <a:p>
            <a:pPr lvl="2">
              <a:buClr>
                <a:srgbClr val="9E0000"/>
              </a:buClr>
            </a:pPr>
            <a:endParaRPr lang="en-US" sz="1200" smtClean="0">
              <a:solidFill>
                <a:srgbClr val="0D0D0D"/>
              </a:solidFill>
            </a:endParaRPr>
          </a:p>
          <a:p>
            <a:pPr lvl="2">
              <a:buClr>
                <a:srgbClr val="9E0000"/>
              </a:buClr>
            </a:pPr>
            <a:r>
              <a:rPr lang="en-US" sz="2000" smtClean="0">
                <a:solidFill>
                  <a:srgbClr val="0D0D0D"/>
                </a:solidFill>
              </a:rPr>
              <a:t>The agency, however, must complete an I-9 for the workers because they are considered employees of the agency.</a:t>
            </a:r>
            <a:endParaRPr lang="en-US" sz="1900" smtClean="0">
              <a:solidFill>
                <a:srgbClr val="404040"/>
              </a:solidFill>
            </a:endParaRPr>
          </a:p>
        </p:txBody>
      </p:sp>
    </p:spTree>
  </p:cSld>
  <p:clrMapOvr>
    <a:masterClrMapping/>
  </p:clrMapOvr>
  <p:transition spd="med">
    <p:random/>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wrap="square" numCol="1" anchorCtr="0" compatLnSpc="1">
            <a:prstTxWarp prst="textNoShape">
              <a:avLst/>
            </a:prstTxWarp>
          </a:bodyPr>
          <a:lstStyle/>
          <a:p>
            <a:pPr fontAlgn="auto">
              <a:spcAft>
                <a:spcPts val="0"/>
              </a:spcAft>
              <a:defRPr/>
            </a:pPr>
            <a:r>
              <a:rPr lang="en-US" b="1" dirty="0" smtClean="0">
                <a:solidFill>
                  <a:schemeClr val="accent2"/>
                </a:solidFill>
                <a:effectLst>
                  <a:outerShdw blurRad="38100" dist="38100" dir="2700000" algn="tl">
                    <a:srgbClr val="C0C0C0"/>
                  </a:outerShdw>
                </a:effectLst>
                <a:ea typeface="+mj-ea"/>
              </a:rPr>
              <a:t>THE ALABAMA IMMIGRATION ACT</a:t>
            </a:r>
          </a:p>
        </p:txBody>
      </p:sp>
      <p:sp>
        <p:nvSpPr>
          <p:cNvPr id="63490" name="Content Placeholder 6"/>
          <p:cNvSpPr>
            <a:spLocks noGrp="1"/>
          </p:cNvSpPr>
          <p:nvPr>
            <p:ph idx="4294967295"/>
          </p:nvPr>
        </p:nvSpPr>
        <p:spPr/>
        <p:txBody>
          <a:bodyPr/>
          <a:lstStyle/>
          <a:p>
            <a:pPr>
              <a:buClr>
                <a:srgbClr val="9E0000"/>
              </a:buClr>
              <a:buFont typeface="Arial" charset="0"/>
              <a:buNone/>
            </a:pPr>
            <a:endParaRPr lang="en-US" smtClean="0">
              <a:solidFill>
                <a:srgbClr val="404040"/>
              </a:solidFill>
            </a:endParaRPr>
          </a:p>
          <a:p>
            <a:pPr>
              <a:buClr>
                <a:srgbClr val="9E0000"/>
              </a:buClr>
              <a:buFont typeface="Arial" charset="0"/>
              <a:buNone/>
            </a:pPr>
            <a:endParaRPr lang="en-US" smtClean="0">
              <a:solidFill>
                <a:srgbClr val="404040"/>
              </a:solidFill>
            </a:endParaRPr>
          </a:p>
          <a:p>
            <a:pPr>
              <a:buClr>
                <a:srgbClr val="9E0000"/>
              </a:buClr>
              <a:buFont typeface="Arial" charset="0"/>
              <a:buNone/>
            </a:pPr>
            <a:endParaRPr lang="en-US" smtClean="0">
              <a:solidFill>
                <a:srgbClr val="404040"/>
              </a:solidFill>
            </a:endParaRPr>
          </a:p>
          <a:p>
            <a:pPr algn="ctr">
              <a:buClr>
                <a:srgbClr val="9E0000"/>
              </a:buClr>
              <a:buFont typeface="Arial" charset="0"/>
              <a:buNone/>
            </a:pPr>
            <a:r>
              <a:rPr lang="en-US" sz="3200" smtClean="0">
                <a:solidFill>
                  <a:srgbClr val="404040"/>
                </a:solidFill>
              </a:rPr>
              <a:t>The Employment Obligations in Effect or Scheduled to Become Effective</a:t>
            </a:r>
          </a:p>
        </p:txBody>
      </p:sp>
    </p:spTree>
  </p:cSld>
  <p:clrMapOvr>
    <a:masterClrMapping/>
  </p:clrMapOvr>
  <p:transition spd="med">
    <p:random/>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wrap="square" numCol="1" anchorCtr="0" compatLnSpc="1">
            <a:prstTxWarp prst="textNoShape">
              <a:avLst/>
            </a:prstTxWarp>
          </a:bodyPr>
          <a:lstStyle/>
          <a:p>
            <a:pPr fontAlgn="auto">
              <a:spcAft>
                <a:spcPts val="0"/>
              </a:spcAft>
              <a:defRPr/>
            </a:pPr>
            <a:r>
              <a:rPr lang="en-US" b="1" dirty="0" smtClean="0">
                <a:solidFill>
                  <a:schemeClr val="accent2"/>
                </a:solidFill>
                <a:effectLst>
                  <a:outerShdw blurRad="38100" dist="38100" dir="2700000" algn="tl">
                    <a:srgbClr val="C0C0C0"/>
                  </a:outerShdw>
                </a:effectLst>
                <a:ea typeface="+mj-ea"/>
              </a:rPr>
              <a:t>THE ALABAMA IMMIGRATION ACT</a:t>
            </a:r>
          </a:p>
        </p:txBody>
      </p:sp>
      <p:sp>
        <p:nvSpPr>
          <p:cNvPr id="64514" name="Content Placeholder 6"/>
          <p:cNvSpPr>
            <a:spLocks noGrp="1"/>
          </p:cNvSpPr>
          <p:nvPr>
            <p:ph idx="4294967295"/>
          </p:nvPr>
        </p:nvSpPr>
        <p:spPr/>
        <p:txBody>
          <a:bodyPr/>
          <a:lstStyle/>
          <a:p>
            <a:pPr>
              <a:buClr>
                <a:srgbClr val="9E0000"/>
              </a:buClr>
              <a:buFont typeface="Arial" charset="0"/>
              <a:buNone/>
            </a:pPr>
            <a:r>
              <a:rPr lang="en-US" sz="3000" smtClean="0">
                <a:solidFill>
                  <a:schemeClr val="tx1"/>
                </a:solidFill>
              </a:rPr>
              <a:t>1)		Employers are prohibited from </a:t>
            </a:r>
            <a:r>
              <a:rPr lang="en-US" sz="3000" b="1" u="sng" smtClean="0">
                <a:solidFill>
                  <a:schemeClr val="tx1"/>
                </a:solidFill>
              </a:rPr>
              <a:t>knowingly</a:t>
            </a:r>
            <a:r>
              <a:rPr lang="en-US" sz="3000" smtClean="0">
                <a:solidFill>
                  <a:schemeClr val="tx1"/>
                </a:solidFill>
              </a:rPr>
              <a:t> hiring or employing an unauthorized alien to perform work in Alabama. </a:t>
            </a:r>
          </a:p>
          <a:p>
            <a:pPr>
              <a:buClr>
                <a:srgbClr val="9E0000"/>
              </a:buClr>
              <a:buFont typeface="Arial" charset="0"/>
              <a:buNone/>
            </a:pPr>
            <a:endParaRPr lang="en-US" sz="2000" smtClean="0">
              <a:solidFill>
                <a:srgbClr val="404040"/>
              </a:solidFill>
            </a:endParaRPr>
          </a:p>
          <a:p>
            <a:pPr lvl="1">
              <a:buClr>
                <a:srgbClr val="9E0000"/>
              </a:buClr>
            </a:pPr>
            <a:r>
              <a:rPr lang="en-US" sz="2200" smtClean="0">
                <a:solidFill>
                  <a:srgbClr val="0D0D0D"/>
                </a:solidFill>
              </a:rPr>
              <a:t>This prohibition is not new. It has been required by federal law since 1986 under IRCA.</a:t>
            </a:r>
          </a:p>
          <a:p>
            <a:pPr lvl="1">
              <a:buClr>
                <a:srgbClr val="9E0000"/>
              </a:buClr>
            </a:pPr>
            <a:endParaRPr lang="en-US" sz="1200" smtClean="0">
              <a:solidFill>
                <a:srgbClr val="0D0D0D"/>
              </a:solidFill>
            </a:endParaRPr>
          </a:p>
          <a:p>
            <a:pPr lvl="1">
              <a:buClr>
                <a:srgbClr val="9E0000"/>
              </a:buClr>
            </a:pPr>
            <a:r>
              <a:rPr lang="en-US" sz="2200" smtClean="0">
                <a:solidFill>
                  <a:srgbClr val="0D0D0D"/>
                </a:solidFill>
              </a:rPr>
              <a:t>What does it mean to </a:t>
            </a:r>
            <a:r>
              <a:rPr lang="en-US" sz="2200" b="1" u="sng" smtClean="0">
                <a:solidFill>
                  <a:srgbClr val="0D0D0D"/>
                </a:solidFill>
              </a:rPr>
              <a:t>knowingly</a:t>
            </a:r>
            <a:r>
              <a:rPr lang="en-US" sz="2200" smtClean="0">
                <a:solidFill>
                  <a:srgbClr val="0D0D0D"/>
                </a:solidFill>
              </a:rPr>
              <a:t> hire or employ?</a:t>
            </a:r>
            <a:endParaRPr lang="en-US" sz="2100" smtClean="0">
              <a:solidFill>
                <a:srgbClr val="404040"/>
              </a:solidFill>
            </a:endParaRPr>
          </a:p>
        </p:txBody>
      </p:sp>
    </p:spTree>
  </p:cSld>
  <p:clrMapOvr>
    <a:masterClrMapping/>
  </p:clrMapOvr>
  <p:transition spd="med">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dirty="0" smtClean="0">
                <a:ea typeface="+mn-ea"/>
              </a:rPr>
              <a:t>The Act Itself And The Current Legal Challenges Have Greatly Impacted Businesses In Alabama. </a:t>
            </a:r>
          </a:p>
          <a:p>
            <a:pPr fontAlgn="auto">
              <a:spcAft>
                <a:spcPts val="0"/>
              </a:spcAft>
              <a:buFont typeface="Arial"/>
              <a:buChar char="•"/>
              <a:defRPr/>
            </a:pPr>
            <a:endParaRPr lang="en-US" dirty="0" smtClean="0">
              <a:ea typeface="+mn-ea"/>
            </a:endParaRPr>
          </a:p>
          <a:p>
            <a:pPr lvl="1" fontAlgn="auto">
              <a:spcAft>
                <a:spcPts val="0"/>
              </a:spcAft>
              <a:buFont typeface="Arial"/>
              <a:buChar char="–"/>
              <a:defRPr/>
            </a:pPr>
            <a:r>
              <a:rPr lang="en-US" dirty="0" smtClean="0">
                <a:solidFill>
                  <a:schemeClr val="tx1">
                    <a:lumMod val="75000"/>
                    <a:lumOff val="25000"/>
                  </a:schemeClr>
                </a:solidFill>
                <a:ea typeface="+mn-ea"/>
              </a:rPr>
              <a:t>Your Businesses – </a:t>
            </a:r>
          </a:p>
          <a:p>
            <a:pPr lvl="1" fontAlgn="auto">
              <a:spcAft>
                <a:spcPts val="0"/>
              </a:spcAft>
              <a:buFont typeface="Arial"/>
              <a:buChar char="–"/>
              <a:defRPr/>
            </a:pPr>
            <a:endParaRPr lang="en-US" dirty="0" smtClean="0">
              <a:solidFill>
                <a:schemeClr val="tx1">
                  <a:lumMod val="75000"/>
                  <a:lumOff val="25000"/>
                </a:schemeClr>
              </a:solidFill>
              <a:ea typeface="+mn-ea"/>
            </a:endParaRPr>
          </a:p>
          <a:p>
            <a:pPr lvl="2" fontAlgn="auto">
              <a:spcAft>
                <a:spcPts val="0"/>
              </a:spcAft>
              <a:buFont typeface="Arial"/>
              <a:buChar char="•"/>
              <a:defRPr/>
            </a:pPr>
            <a:r>
              <a:rPr lang="en-US" dirty="0" smtClean="0">
                <a:solidFill>
                  <a:schemeClr val="tx1">
                    <a:lumMod val="75000"/>
                    <a:lumOff val="25000"/>
                  </a:schemeClr>
                </a:solidFill>
                <a:ea typeface="+mn-ea"/>
              </a:rPr>
              <a:t>Management Companies for Multi-Family Living Communities </a:t>
            </a:r>
          </a:p>
          <a:p>
            <a:pPr lvl="2" fontAlgn="auto">
              <a:spcAft>
                <a:spcPts val="0"/>
              </a:spcAft>
              <a:buFont typeface="Arial"/>
              <a:buChar char="•"/>
              <a:defRPr/>
            </a:pPr>
            <a:endParaRPr lang="en-US" dirty="0" smtClean="0">
              <a:solidFill>
                <a:schemeClr val="tx1">
                  <a:lumMod val="75000"/>
                  <a:lumOff val="25000"/>
                </a:schemeClr>
              </a:solidFill>
              <a:ea typeface="+mn-ea"/>
            </a:endParaRPr>
          </a:p>
          <a:p>
            <a:pPr lvl="2" fontAlgn="auto">
              <a:spcAft>
                <a:spcPts val="0"/>
              </a:spcAft>
              <a:buFont typeface="Arial"/>
              <a:buChar char="•"/>
              <a:defRPr/>
            </a:pPr>
            <a:r>
              <a:rPr lang="en-US" dirty="0" smtClean="0">
                <a:solidFill>
                  <a:schemeClr val="tx1">
                    <a:lumMod val="75000"/>
                    <a:lumOff val="25000"/>
                  </a:schemeClr>
                </a:solidFill>
                <a:ea typeface="+mn-ea"/>
              </a:rPr>
              <a:t> Commercial and Residential Landscaping Businesses</a:t>
            </a:r>
          </a:p>
          <a:p>
            <a:pPr lvl="1" fontAlgn="auto">
              <a:spcAft>
                <a:spcPts val="0"/>
              </a:spcAft>
              <a:buFont typeface="Arial"/>
              <a:buChar char="–"/>
              <a:defRPr/>
            </a:pPr>
            <a:endParaRPr lang="en-US" dirty="0" smtClean="0">
              <a:ea typeface="+mn-ea"/>
            </a:endParaRPr>
          </a:p>
          <a:p>
            <a:pPr lvl="1" fontAlgn="auto">
              <a:spcAft>
                <a:spcPts val="0"/>
              </a:spcAft>
              <a:buFont typeface="Arial"/>
              <a:buChar char="–"/>
              <a:defRPr/>
            </a:pPr>
            <a:r>
              <a:rPr lang="en-US" dirty="0" smtClean="0">
                <a:solidFill>
                  <a:schemeClr val="tx1">
                    <a:lumMod val="75000"/>
                    <a:lumOff val="25000"/>
                  </a:schemeClr>
                </a:solidFill>
                <a:ea typeface="+mn-ea"/>
              </a:rPr>
              <a:t>Through the loss of workers</a:t>
            </a:r>
            <a:endParaRPr lang="en-US" dirty="0" smtClean="0">
              <a:ea typeface="+mn-ea"/>
            </a:endParaRPr>
          </a:p>
          <a:p>
            <a:pPr fontAlgn="auto">
              <a:spcAft>
                <a:spcPts val="0"/>
              </a:spcAft>
              <a:buFont typeface="Arial"/>
              <a:buChar char="•"/>
              <a:defRPr/>
            </a:pPr>
            <a:endParaRPr lang="en-US" dirty="0" smtClean="0">
              <a:ea typeface="+mn-ea"/>
            </a:endParaRPr>
          </a:p>
          <a:p>
            <a:pPr lvl="2" fontAlgn="auto">
              <a:spcAft>
                <a:spcPts val="0"/>
              </a:spcAft>
              <a:buFont typeface="Arial"/>
              <a:buChar char="•"/>
              <a:defRPr/>
            </a:pPr>
            <a:endParaRPr lang="en-US" dirty="0">
              <a:solidFill>
                <a:schemeClr val="tx1">
                  <a:lumMod val="75000"/>
                  <a:lumOff val="25000"/>
                </a:schemeClr>
              </a:solidFill>
              <a:ea typeface="+mn-ea"/>
            </a:endParaRPr>
          </a:p>
        </p:txBody>
      </p:sp>
    </p:spTree>
  </p:cSld>
  <p:clrMapOvr>
    <a:masterClrMapping/>
  </p:clrMapOvr>
  <p:transition spd="med">
    <p:random/>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wrap="square" numCol="1" anchorCtr="0" compatLnSpc="1">
            <a:prstTxWarp prst="textNoShape">
              <a:avLst/>
            </a:prstTxWarp>
          </a:bodyPr>
          <a:lstStyle/>
          <a:p>
            <a:pPr fontAlgn="auto">
              <a:spcAft>
                <a:spcPts val="0"/>
              </a:spcAft>
              <a:defRPr/>
            </a:pPr>
            <a:r>
              <a:rPr lang="en-US" b="1" dirty="0" smtClean="0">
                <a:solidFill>
                  <a:schemeClr val="accent2"/>
                </a:solidFill>
                <a:effectLst>
                  <a:outerShdw blurRad="38100" dist="38100" dir="2700000" algn="tl">
                    <a:srgbClr val="C0C0C0"/>
                  </a:outerShdw>
                </a:effectLst>
                <a:ea typeface="+mj-ea"/>
              </a:rPr>
              <a:t>THE ALABAMA IMMIGRATION ACT</a:t>
            </a:r>
          </a:p>
        </p:txBody>
      </p:sp>
      <p:sp>
        <p:nvSpPr>
          <p:cNvPr id="65538" name="Content Placeholder 6"/>
          <p:cNvSpPr>
            <a:spLocks noGrp="1"/>
          </p:cNvSpPr>
          <p:nvPr>
            <p:ph idx="4294967295"/>
          </p:nvPr>
        </p:nvSpPr>
        <p:spPr/>
        <p:txBody>
          <a:bodyPr/>
          <a:lstStyle/>
          <a:p>
            <a:pPr>
              <a:buClr>
                <a:srgbClr val="9E0000"/>
              </a:buClr>
            </a:pPr>
            <a:r>
              <a:rPr lang="en-US" sz="2800" b="1" smtClean="0">
                <a:solidFill>
                  <a:schemeClr val="tx1"/>
                </a:solidFill>
              </a:rPr>
              <a:t>Knowingly:</a:t>
            </a:r>
          </a:p>
          <a:p>
            <a:pPr>
              <a:buClr>
                <a:srgbClr val="9E0000"/>
              </a:buClr>
            </a:pPr>
            <a:endParaRPr lang="en-US" sz="1200" smtClean="0">
              <a:solidFill>
                <a:srgbClr val="404040"/>
              </a:solidFill>
            </a:endParaRPr>
          </a:p>
          <a:p>
            <a:pPr lvl="1">
              <a:buClr>
                <a:srgbClr val="9E0000"/>
              </a:buClr>
            </a:pPr>
            <a:r>
              <a:rPr lang="en-US" sz="2200" smtClean="0">
                <a:solidFill>
                  <a:srgbClr val="0D0D0D"/>
                </a:solidFill>
              </a:rPr>
              <a:t>It includes both actual and constructive knowledge; you act knowingly if you </a:t>
            </a:r>
            <a:r>
              <a:rPr lang="en-US" sz="2200" b="1" u="sng" smtClean="0">
                <a:solidFill>
                  <a:srgbClr val="0D0D0D"/>
                </a:solidFill>
              </a:rPr>
              <a:t>knew or should have known</a:t>
            </a:r>
            <a:r>
              <a:rPr lang="en-US" sz="2200" smtClean="0">
                <a:solidFill>
                  <a:srgbClr val="0D0D0D"/>
                </a:solidFill>
              </a:rPr>
              <a:t> about the employee’s unlawful status.</a:t>
            </a:r>
          </a:p>
          <a:p>
            <a:pPr lvl="1">
              <a:buClr>
                <a:srgbClr val="9E0000"/>
              </a:buClr>
            </a:pPr>
            <a:endParaRPr lang="en-US" sz="1200" smtClean="0">
              <a:solidFill>
                <a:srgbClr val="0D0D0D"/>
              </a:solidFill>
            </a:endParaRPr>
          </a:p>
          <a:p>
            <a:pPr lvl="1">
              <a:buClr>
                <a:srgbClr val="9E0000"/>
              </a:buClr>
            </a:pPr>
            <a:r>
              <a:rPr lang="en-US" sz="2200" smtClean="0">
                <a:solidFill>
                  <a:srgbClr val="0D0D0D"/>
                </a:solidFill>
              </a:rPr>
              <a:t>Whether you should have known is judged by a </a:t>
            </a:r>
            <a:r>
              <a:rPr lang="en-US" sz="2200" b="1" u="sng" smtClean="0">
                <a:solidFill>
                  <a:srgbClr val="0D0D0D"/>
                </a:solidFill>
              </a:rPr>
              <a:t>test of reasonableness</a:t>
            </a:r>
            <a:r>
              <a:rPr lang="en-US" sz="2200" smtClean="0">
                <a:solidFill>
                  <a:srgbClr val="0D0D0D"/>
                </a:solidFill>
              </a:rPr>
              <a:t>.</a:t>
            </a:r>
          </a:p>
          <a:p>
            <a:pPr lvl="1">
              <a:buClr>
                <a:srgbClr val="9E0000"/>
              </a:buClr>
            </a:pPr>
            <a:endParaRPr lang="en-US" sz="1200" smtClean="0">
              <a:solidFill>
                <a:srgbClr val="0D0D0D"/>
              </a:solidFill>
            </a:endParaRPr>
          </a:p>
          <a:p>
            <a:pPr lvl="1">
              <a:buClr>
                <a:srgbClr val="9E0000"/>
              </a:buClr>
            </a:pPr>
            <a:r>
              <a:rPr lang="en-US" sz="2200" smtClean="0">
                <a:solidFill>
                  <a:srgbClr val="0D0D0D"/>
                </a:solidFill>
              </a:rPr>
              <a:t>It is unreasonable if you become aware of information that creates a suspicion that an employee is an unauthorized alien.  </a:t>
            </a:r>
            <a:endParaRPr lang="en-US" sz="2100" smtClean="0">
              <a:solidFill>
                <a:srgbClr val="404040"/>
              </a:solidFill>
            </a:endParaRPr>
          </a:p>
        </p:txBody>
      </p:sp>
    </p:spTree>
  </p:cSld>
  <p:clrMapOvr>
    <a:masterClrMapping/>
  </p:clrMapOvr>
  <p:transition spd="med">
    <p:random/>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wrap="square" numCol="1" anchorCtr="0" compatLnSpc="1">
            <a:prstTxWarp prst="textNoShape">
              <a:avLst/>
            </a:prstTxWarp>
          </a:bodyPr>
          <a:lstStyle/>
          <a:p>
            <a:pPr fontAlgn="auto">
              <a:spcAft>
                <a:spcPts val="0"/>
              </a:spcAft>
              <a:defRPr/>
            </a:pPr>
            <a:r>
              <a:rPr lang="en-US" b="1" dirty="0" smtClean="0">
                <a:solidFill>
                  <a:schemeClr val="accent2"/>
                </a:solidFill>
                <a:effectLst>
                  <a:outerShdw blurRad="38100" dist="38100" dir="2700000" algn="tl">
                    <a:srgbClr val="C0C0C0"/>
                  </a:outerShdw>
                </a:effectLst>
                <a:ea typeface="+mj-ea"/>
              </a:rPr>
              <a:t>THE ALABAMA IMMIGRATION ACT</a:t>
            </a:r>
          </a:p>
        </p:txBody>
      </p:sp>
      <p:sp>
        <p:nvSpPr>
          <p:cNvPr id="66562" name="Content Placeholder 6"/>
          <p:cNvSpPr>
            <a:spLocks noGrp="1"/>
          </p:cNvSpPr>
          <p:nvPr>
            <p:ph idx="4294967295"/>
          </p:nvPr>
        </p:nvSpPr>
        <p:spPr/>
        <p:txBody>
          <a:bodyPr/>
          <a:lstStyle/>
          <a:p>
            <a:pPr>
              <a:buClr>
                <a:srgbClr val="9E0000"/>
              </a:buClr>
            </a:pPr>
            <a:r>
              <a:rPr lang="en-US" sz="2800" smtClean="0">
                <a:solidFill>
                  <a:schemeClr val="tx1"/>
                </a:solidFill>
              </a:rPr>
              <a:t>Examples of Knowingly:</a:t>
            </a:r>
          </a:p>
          <a:p>
            <a:pPr>
              <a:buClr>
                <a:srgbClr val="9E0000"/>
              </a:buClr>
            </a:pPr>
            <a:endParaRPr lang="en-US" sz="1200" smtClean="0">
              <a:solidFill>
                <a:srgbClr val="404040"/>
              </a:solidFill>
            </a:endParaRPr>
          </a:p>
          <a:p>
            <a:pPr lvl="1">
              <a:buClr>
                <a:srgbClr val="9E0000"/>
              </a:buClr>
            </a:pPr>
            <a:r>
              <a:rPr lang="en-US" sz="2200" smtClean="0">
                <a:solidFill>
                  <a:srgbClr val="0D0D0D"/>
                </a:solidFill>
              </a:rPr>
              <a:t>An employee’s admission.</a:t>
            </a:r>
          </a:p>
          <a:p>
            <a:pPr lvl="1">
              <a:buClr>
                <a:srgbClr val="9E0000"/>
              </a:buClr>
            </a:pPr>
            <a:endParaRPr lang="en-US" sz="1200" smtClean="0">
              <a:solidFill>
                <a:srgbClr val="0D0D0D"/>
              </a:solidFill>
            </a:endParaRPr>
          </a:p>
          <a:p>
            <a:pPr lvl="1">
              <a:buClr>
                <a:srgbClr val="9E0000"/>
              </a:buClr>
            </a:pPr>
            <a:r>
              <a:rPr lang="en-US" sz="2200" smtClean="0">
                <a:solidFill>
                  <a:srgbClr val="0D0D0D"/>
                </a:solidFill>
              </a:rPr>
              <a:t>An employee’s failure to assist in completing the required Form I-9 within 3 days of employment.</a:t>
            </a:r>
          </a:p>
          <a:p>
            <a:pPr lvl="1">
              <a:buClr>
                <a:srgbClr val="9E0000"/>
              </a:buClr>
            </a:pPr>
            <a:endParaRPr lang="en-US" sz="1200" smtClean="0">
              <a:solidFill>
                <a:srgbClr val="0D0D0D"/>
              </a:solidFill>
            </a:endParaRPr>
          </a:p>
          <a:p>
            <a:pPr lvl="1">
              <a:buClr>
                <a:srgbClr val="9E0000"/>
              </a:buClr>
            </a:pPr>
            <a:r>
              <a:rPr lang="en-US" sz="2200" smtClean="0">
                <a:solidFill>
                  <a:srgbClr val="0D0D0D"/>
                </a:solidFill>
              </a:rPr>
              <a:t>Discrepancies between the information and documentation provided by the employee.</a:t>
            </a:r>
          </a:p>
          <a:p>
            <a:pPr lvl="1">
              <a:buClr>
                <a:srgbClr val="9E0000"/>
              </a:buClr>
            </a:pPr>
            <a:endParaRPr lang="en-US" sz="1200" smtClean="0">
              <a:solidFill>
                <a:srgbClr val="0D0D0D"/>
              </a:solidFill>
            </a:endParaRPr>
          </a:p>
          <a:p>
            <a:pPr lvl="1">
              <a:buClr>
                <a:srgbClr val="9E0000"/>
              </a:buClr>
            </a:pPr>
            <a:r>
              <a:rPr lang="en-US" sz="2200" smtClean="0">
                <a:solidFill>
                  <a:srgbClr val="0D0D0D"/>
                </a:solidFill>
              </a:rPr>
              <a:t>A clear discrepancy between the photograph presented during the I-9 process and the photograph received from the E-Verify check.  </a:t>
            </a:r>
            <a:endParaRPr lang="en-US" sz="2100" smtClean="0">
              <a:solidFill>
                <a:srgbClr val="404040"/>
              </a:solidFill>
            </a:endParaRPr>
          </a:p>
        </p:txBody>
      </p:sp>
    </p:spTree>
  </p:cSld>
  <p:clrMapOvr>
    <a:masterClrMapping/>
  </p:clrMapOvr>
  <p:transition spd="med">
    <p:random/>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wrap="square" numCol="1" anchorCtr="0" compatLnSpc="1">
            <a:prstTxWarp prst="textNoShape">
              <a:avLst/>
            </a:prstTxWarp>
          </a:bodyPr>
          <a:lstStyle/>
          <a:p>
            <a:pPr fontAlgn="auto">
              <a:spcAft>
                <a:spcPts val="0"/>
              </a:spcAft>
              <a:defRPr/>
            </a:pPr>
            <a:r>
              <a:rPr lang="en-US" b="1" dirty="0" smtClean="0">
                <a:solidFill>
                  <a:schemeClr val="accent2"/>
                </a:solidFill>
                <a:effectLst>
                  <a:outerShdw blurRad="38100" dist="38100" dir="2700000" algn="tl">
                    <a:srgbClr val="C0C0C0"/>
                  </a:outerShdw>
                </a:effectLst>
                <a:ea typeface="+mj-ea"/>
              </a:rPr>
              <a:t>THE ALABAMA IMMIGRATION ACT</a:t>
            </a:r>
          </a:p>
        </p:txBody>
      </p:sp>
      <p:sp>
        <p:nvSpPr>
          <p:cNvPr id="68610" name="Content Placeholder 6"/>
          <p:cNvSpPr>
            <a:spLocks noGrp="1"/>
          </p:cNvSpPr>
          <p:nvPr>
            <p:ph idx="4294967295"/>
          </p:nvPr>
        </p:nvSpPr>
        <p:spPr/>
        <p:txBody>
          <a:bodyPr/>
          <a:lstStyle/>
          <a:p>
            <a:pPr>
              <a:buClr>
                <a:srgbClr val="9E0000"/>
              </a:buClr>
            </a:pPr>
            <a:r>
              <a:rPr lang="en-US" sz="2800" smtClean="0">
                <a:solidFill>
                  <a:schemeClr val="tx1"/>
                </a:solidFill>
              </a:rPr>
              <a:t>Penalties for Violations:</a:t>
            </a:r>
          </a:p>
          <a:p>
            <a:pPr>
              <a:buClr>
                <a:srgbClr val="9E0000"/>
              </a:buClr>
            </a:pPr>
            <a:endParaRPr lang="en-US" sz="1200" smtClean="0">
              <a:solidFill>
                <a:srgbClr val="404040"/>
              </a:solidFill>
            </a:endParaRPr>
          </a:p>
          <a:p>
            <a:pPr lvl="1">
              <a:buClr>
                <a:srgbClr val="9E0000"/>
              </a:buClr>
            </a:pPr>
            <a:r>
              <a:rPr lang="en-US" sz="2200" smtClean="0">
                <a:solidFill>
                  <a:srgbClr val="0D0D0D"/>
                </a:solidFill>
              </a:rPr>
              <a:t>First violation: </a:t>
            </a:r>
          </a:p>
          <a:p>
            <a:pPr lvl="1">
              <a:buClr>
                <a:srgbClr val="9E0000"/>
              </a:buClr>
            </a:pPr>
            <a:endParaRPr lang="en-US" sz="1200" smtClean="0">
              <a:solidFill>
                <a:srgbClr val="0D0D0D"/>
              </a:solidFill>
            </a:endParaRPr>
          </a:p>
          <a:p>
            <a:pPr lvl="2">
              <a:buClr>
                <a:srgbClr val="9E0000"/>
              </a:buClr>
            </a:pPr>
            <a:r>
              <a:rPr lang="en-US" sz="2000" smtClean="0">
                <a:solidFill>
                  <a:srgbClr val="0D0D0D"/>
                </a:solidFill>
              </a:rPr>
              <a:t>termination of the unauthorized alien; </a:t>
            </a:r>
          </a:p>
          <a:p>
            <a:pPr lvl="2">
              <a:buClr>
                <a:srgbClr val="9E0000"/>
              </a:buClr>
            </a:pPr>
            <a:endParaRPr lang="en-US" sz="1200" smtClean="0">
              <a:solidFill>
                <a:srgbClr val="0D0D0D"/>
              </a:solidFill>
            </a:endParaRPr>
          </a:p>
          <a:p>
            <a:pPr lvl="2">
              <a:buClr>
                <a:srgbClr val="9E0000"/>
              </a:buClr>
            </a:pPr>
            <a:r>
              <a:rPr lang="en-US" sz="2000" smtClean="0">
                <a:solidFill>
                  <a:srgbClr val="0D0D0D"/>
                </a:solidFill>
              </a:rPr>
              <a:t>3-year probation for employer with quarterly reports required of every new employee; </a:t>
            </a:r>
          </a:p>
          <a:p>
            <a:pPr lvl="2">
              <a:buClr>
                <a:srgbClr val="9E0000"/>
              </a:buClr>
            </a:pPr>
            <a:endParaRPr lang="en-US" sz="1200" smtClean="0">
              <a:solidFill>
                <a:srgbClr val="0D0D0D"/>
              </a:solidFill>
            </a:endParaRPr>
          </a:p>
          <a:p>
            <a:pPr lvl="2">
              <a:buClr>
                <a:srgbClr val="9E0000"/>
              </a:buClr>
            </a:pPr>
            <a:r>
              <a:rPr lang="en-US" sz="2000" smtClean="0">
                <a:solidFill>
                  <a:srgbClr val="0D0D0D"/>
                </a:solidFill>
              </a:rPr>
              <a:t>submission of affidavit of compliance; and</a:t>
            </a:r>
          </a:p>
          <a:p>
            <a:pPr lvl="2">
              <a:buClr>
                <a:srgbClr val="9E0000"/>
              </a:buClr>
            </a:pPr>
            <a:endParaRPr lang="en-US" sz="1200" smtClean="0">
              <a:solidFill>
                <a:srgbClr val="0D0D0D"/>
              </a:solidFill>
            </a:endParaRPr>
          </a:p>
          <a:p>
            <a:pPr lvl="2">
              <a:buClr>
                <a:srgbClr val="9E0000"/>
              </a:buClr>
            </a:pPr>
            <a:r>
              <a:rPr lang="en-US" sz="2000" smtClean="0">
                <a:solidFill>
                  <a:srgbClr val="0D0D0D"/>
                </a:solidFill>
              </a:rPr>
              <a:t>suspension of business license and required permits for violating location for up to 10 days.</a:t>
            </a:r>
            <a:endParaRPr lang="en-US" sz="1900" smtClean="0">
              <a:solidFill>
                <a:srgbClr val="404040"/>
              </a:solidFill>
            </a:endParaRPr>
          </a:p>
        </p:txBody>
      </p:sp>
    </p:spTree>
  </p:cSld>
  <p:clrMapOvr>
    <a:masterClrMapping/>
  </p:clrMapOvr>
  <p:transition spd="med">
    <p:random/>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wrap="square" numCol="1" anchorCtr="0" compatLnSpc="1">
            <a:prstTxWarp prst="textNoShape">
              <a:avLst/>
            </a:prstTxWarp>
          </a:bodyPr>
          <a:lstStyle/>
          <a:p>
            <a:pPr fontAlgn="auto">
              <a:spcAft>
                <a:spcPts val="0"/>
              </a:spcAft>
              <a:defRPr/>
            </a:pPr>
            <a:r>
              <a:rPr lang="en-US" b="1" dirty="0" smtClean="0">
                <a:solidFill>
                  <a:schemeClr val="accent2"/>
                </a:solidFill>
                <a:effectLst>
                  <a:outerShdw blurRad="38100" dist="38100" dir="2700000" algn="tl">
                    <a:srgbClr val="C0C0C0"/>
                  </a:outerShdw>
                </a:effectLst>
                <a:ea typeface="+mj-ea"/>
              </a:rPr>
              <a:t>THE ALABAMA IMMIGRATION ACT</a:t>
            </a:r>
          </a:p>
        </p:txBody>
      </p:sp>
      <p:sp>
        <p:nvSpPr>
          <p:cNvPr id="70658" name="Content Placeholder 6"/>
          <p:cNvSpPr>
            <a:spLocks noGrp="1"/>
          </p:cNvSpPr>
          <p:nvPr>
            <p:ph idx="4294967295"/>
          </p:nvPr>
        </p:nvSpPr>
        <p:spPr>
          <a:xfrm>
            <a:off x="457200" y="1219200"/>
            <a:ext cx="8229600" cy="4602163"/>
          </a:xfrm>
        </p:spPr>
        <p:txBody>
          <a:bodyPr/>
          <a:lstStyle/>
          <a:p>
            <a:pPr>
              <a:buClr>
                <a:srgbClr val="9E0000"/>
              </a:buClr>
            </a:pPr>
            <a:r>
              <a:rPr lang="en-US" sz="2800" smtClean="0">
                <a:solidFill>
                  <a:schemeClr val="tx1"/>
                </a:solidFill>
              </a:rPr>
              <a:t>Penalties for Violations (continued):</a:t>
            </a:r>
          </a:p>
          <a:p>
            <a:pPr>
              <a:buClr>
                <a:srgbClr val="9E0000"/>
              </a:buClr>
            </a:pPr>
            <a:endParaRPr lang="en-US" sz="1200" smtClean="0">
              <a:solidFill>
                <a:srgbClr val="404040"/>
              </a:solidFill>
            </a:endParaRPr>
          </a:p>
          <a:p>
            <a:pPr lvl="1">
              <a:buClr>
                <a:srgbClr val="9E0000"/>
              </a:buClr>
            </a:pPr>
            <a:r>
              <a:rPr lang="en-US" sz="2200" smtClean="0">
                <a:solidFill>
                  <a:srgbClr val="0D0D0D"/>
                </a:solidFill>
              </a:rPr>
              <a:t>Second violation:</a:t>
            </a:r>
          </a:p>
          <a:p>
            <a:pPr lvl="1">
              <a:buClr>
                <a:srgbClr val="9E0000"/>
              </a:buClr>
            </a:pPr>
            <a:endParaRPr lang="en-US" sz="1200" smtClean="0">
              <a:solidFill>
                <a:srgbClr val="0D0D0D"/>
              </a:solidFill>
            </a:endParaRPr>
          </a:p>
          <a:p>
            <a:pPr lvl="2">
              <a:buClr>
                <a:srgbClr val="9E0000"/>
              </a:buClr>
            </a:pPr>
            <a:r>
              <a:rPr lang="en-US" sz="2000" smtClean="0">
                <a:solidFill>
                  <a:srgbClr val="0D0D0D"/>
                </a:solidFill>
              </a:rPr>
              <a:t>permanent revocation of business license and required permits for violating location.</a:t>
            </a:r>
          </a:p>
          <a:p>
            <a:pPr lvl="1">
              <a:buClr>
                <a:srgbClr val="9E0000"/>
              </a:buClr>
            </a:pPr>
            <a:endParaRPr lang="en-US" sz="1200" smtClean="0">
              <a:solidFill>
                <a:srgbClr val="0D0D0D"/>
              </a:solidFill>
            </a:endParaRPr>
          </a:p>
          <a:p>
            <a:pPr lvl="1">
              <a:buClr>
                <a:srgbClr val="9E0000"/>
              </a:buClr>
            </a:pPr>
            <a:r>
              <a:rPr lang="en-US" sz="2200" smtClean="0">
                <a:solidFill>
                  <a:srgbClr val="0D0D0D"/>
                </a:solidFill>
              </a:rPr>
              <a:t>Third violation:</a:t>
            </a:r>
          </a:p>
          <a:p>
            <a:pPr lvl="1">
              <a:buClr>
                <a:srgbClr val="9E0000"/>
              </a:buClr>
            </a:pPr>
            <a:endParaRPr lang="en-US" sz="1200" smtClean="0">
              <a:solidFill>
                <a:srgbClr val="0D0D0D"/>
              </a:solidFill>
            </a:endParaRPr>
          </a:p>
          <a:p>
            <a:pPr lvl="2">
              <a:buClr>
                <a:srgbClr val="9E0000"/>
              </a:buClr>
            </a:pPr>
            <a:r>
              <a:rPr lang="en-US" sz="2000" smtClean="0">
                <a:solidFill>
                  <a:srgbClr val="0D0D0D"/>
                </a:solidFill>
              </a:rPr>
              <a:t>permanent revocation of all business licenses and required permits for all locations of business throughout the state.</a:t>
            </a:r>
            <a:endParaRPr lang="en-US" sz="1600" smtClean="0">
              <a:solidFill>
                <a:srgbClr val="0D0D0D"/>
              </a:solidFill>
            </a:endParaRPr>
          </a:p>
          <a:p>
            <a:pPr lvl="1">
              <a:buClr>
                <a:srgbClr val="9E0000"/>
              </a:buClr>
            </a:pPr>
            <a:endParaRPr lang="en-US" sz="1200" smtClean="0">
              <a:solidFill>
                <a:srgbClr val="0D0D0D"/>
              </a:solidFill>
            </a:endParaRPr>
          </a:p>
          <a:p>
            <a:pPr lvl="1">
              <a:buClr>
                <a:srgbClr val="9E0000"/>
              </a:buClr>
            </a:pPr>
            <a:r>
              <a:rPr lang="en-US" sz="2200" smtClean="0">
                <a:solidFill>
                  <a:srgbClr val="0D0D0D"/>
                </a:solidFill>
              </a:rPr>
              <a:t>Civil monetary penalties between $1000 and $5000 per day.   </a:t>
            </a:r>
            <a:endParaRPr lang="en-US" sz="2100" smtClean="0">
              <a:solidFill>
                <a:srgbClr val="404040"/>
              </a:solidFill>
            </a:endParaRPr>
          </a:p>
        </p:txBody>
      </p:sp>
    </p:spTree>
  </p:cSld>
  <p:clrMapOvr>
    <a:masterClrMapping/>
  </p:clrMapOvr>
  <p:transition spd="med">
    <p:random/>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wrap="square" numCol="1" anchorCtr="0" compatLnSpc="1">
            <a:prstTxWarp prst="textNoShape">
              <a:avLst/>
            </a:prstTxWarp>
          </a:bodyPr>
          <a:lstStyle/>
          <a:p>
            <a:pPr fontAlgn="auto">
              <a:spcAft>
                <a:spcPts val="0"/>
              </a:spcAft>
              <a:defRPr/>
            </a:pPr>
            <a:r>
              <a:rPr lang="en-US" b="1" dirty="0" smtClean="0">
                <a:solidFill>
                  <a:schemeClr val="accent2"/>
                </a:solidFill>
                <a:effectLst>
                  <a:outerShdw blurRad="38100" dist="38100" dir="2700000" algn="tl">
                    <a:srgbClr val="C0C0C0"/>
                  </a:outerShdw>
                </a:effectLst>
                <a:ea typeface="+mj-ea"/>
              </a:rPr>
              <a:t>THE ALABAMA IMMIGRATION ACT</a:t>
            </a:r>
          </a:p>
        </p:txBody>
      </p:sp>
      <p:sp>
        <p:nvSpPr>
          <p:cNvPr id="72706" name="Content Placeholder 6"/>
          <p:cNvSpPr>
            <a:spLocks noGrp="1"/>
          </p:cNvSpPr>
          <p:nvPr>
            <p:ph idx="4294967295"/>
          </p:nvPr>
        </p:nvSpPr>
        <p:spPr>
          <a:xfrm>
            <a:off x="457200" y="2209800"/>
            <a:ext cx="8229600" cy="2362200"/>
          </a:xfrm>
        </p:spPr>
        <p:txBody>
          <a:bodyPr/>
          <a:lstStyle/>
          <a:p>
            <a:pPr>
              <a:buClr>
                <a:srgbClr val="9E0000"/>
              </a:buClr>
            </a:pPr>
            <a:r>
              <a:rPr lang="en-US" sz="2800" smtClean="0">
                <a:solidFill>
                  <a:schemeClr val="tx1"/>
                </a:solidFill>
              </a:rPr>
              <a:t>Safe Harbor:</a:t>
            </a:r>
          </a:p>
          <a:p>
            <a:pPr>
              <a:buClr>
                <a:srgbClr val="9E0000"/>
              </a:buClr>
            </a:pPr>
            <a:endParaRPr lang="en-US" sz="1200" smtClean="0">
              <a:solidFill>
                <a:srgbClr val="404040"/>
              </a:solidFill>
            </a:endParaRPr>
          </a:p>
          <a:p>
            <a:pPr lvl="1">
              <a:buClr>
                <a:srgbClr val="9E0000"/>
              </a:buClr>
            </a:pPr>
            <a:r>
              <a:rPr lang="en-US" sz="2200" smtClean="0">
                <a:solidFill>
                  <a:srgbClr val="0D0D0D"/>
                </a:solidFill>
              </a:rPr>
              <a:t>You do not knowingly hire or employ an unauthorized alien if you use the E-Verify system to verify the work authorization of the employee.   </a:t>
            </a:r>
            <a:endParaRPr lang="en-US" sz="2200" b="1" u="sng" smtClean="0">
              <a:solidFill>
                <a:srgbClr val="0D0D0D"/>
              </a:solidFill>
            </a:endParaRPr>
          </a:p>
          <a:p>
            <a:pPr>
              <a:buClr>
                <a:srgbClr val="9E0000"/>
              </a:buClr>
              <a:buFont typeface="Arial" charset="0"/>
              <a:buNone/>
            </a:pPr>
            <a:endParaRPr lang="en-US" sz="2200" smtClean="0">
              <a:solidFill>
                <a:srgbClr val="404040"/>
              </a:solidFill>
            </a:endParaRPr>
          </a:p>
        </p:txBody>
      </p:sp>
    </p:spTree>
  </p:cSld>
  <p:clrMapOvr>
    <a:masterClrMapping/>
  </p:clrMapOvr>
  <p:transition spd="med">
    <p:random/>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wrap="square" numCol="1" anchorCtr="0" compatLnSpc="1">
            <a:prstTxWarp prst="textNoShape">
              <a:avLst/>
            </a:prstTxWarp>
          </a:bodyPr>
          <a:lstStyle/>
          <a:p>
            <a:pPr fontAlgn="auto">
              <a:spcAft>
                <a:spcPts val="0"/>
              </a:spcAft>
              <a:defRPr/>
            </a:pPr>
            <a:r>
              <a:rPr lang="en-US" b="1" dirty="0" smtClean="0">
                <a:solidFill>
                  <a:schemeClr val="accent2"/>
                </a:solidFill>
                <a:effectLst>
                  <a:outerShdw blurRad="38100" dist="38100" dir="2700000" algn="tl">
                    <a:srgbClr val="C0C0C0"/>
                  </a:outerShdw>
                </a:effectLst>
                <a:ea typeface="+mj-ea"/>
              </a:rPr>
              <a:t>THE ALABAMA IMMIGRATION ACT</a:t>
            </a:r>
          </a:p>
        </p:txBody>
      </p:sp>
      <p:sp>
        <p:nvSpPr>
          <p:cNvPr id="74754" name="Content Placeholder 6"/>
          <p:cNvSpPr>
            <a:spLocks noGrp="1"/>
          </p:cNvSpPr>
          <p:nvPr>
            <p:ph idx="4294967295"/>
          </p:nvPr>
        </p:nvSpPr>
        <p:spPr>
          <a:xfrm>
            <a:off x="457200" y="1524000"/>
            <a:ext cx="8229600" cy="3810000"/>
          </a:xfrm>
        </p:spPr>
        <p:txBody>
          <a:bodyPr/>
          <a:lstStyle/>
          <a:p>
            <a:pPr marL="400050" indent="-400050">
              <a:buClr>
                <a:srgbClr val="9E0000"/>
              </a:buClr>
              <a:buFont typeface="Arial" charset="0"/>
              <a:buAutoNum type="arabicParenR" startAt="2"/>
            </a:pPr>
            <a:r>
              <a:rPr lang="en-US" sz="3000" smtClean="0">
                <a:solidFill>
                  <a:schemeClr val="tx1"/>
                </a:solidFill>
              </a:rPr>
              <a:t>Employers are required to use the federal E-Verify database.</a:t>
            </a:r>
          </a:p>
          <a:p>
            <a:pPr marL="400050" indent="-400050">
              <a:buClr>
                <a:srgbClr val="9E0000"/>
              </a:buClr>
              <a:buFont typeface="Arial" charset="0"/>
              <a:buNone/>
            </a:pPr>
            <a:endParaRPr lang="en-US" sz="1200" smtClean="0">
              <a:solidFill>
                <a:schemeClr val="tx1"/>
              </a:solidFill>
            </a:endParaRPr>
          </a:p>
          <a:p>
            <a:pPr marL="838200" lvl="1" indent="-381000">
              <a:buClr>
                <a:srgbClr val="9E0000"/>
              </a:buClr>
            </a:pPr>
            <a:r>
              <a:rPr lang="en-US" sz="2200" smtClean="0">
                <a:solidFill>
                  <a:srgbClr val="0D0D0D"/>
                </a:solidFill>
              </a:rPr>
              <a:t>Employers with less than 26 employees can use the state’s alternative e-verification system. </a:t>
            </a:r>
          </a:p>
          <a:p>
            <a:pPr marL="838200" lvl="1" indent="-381000">
              <a:buClr>
                <a:srgbClr val="9E0000"/>
              </a:buClr>
            </a:pPr>
            <a:endParaRPr lang="en-US" sz="1200" smtClean="0">
              <a:solidFill>
                <a:srgbClr val="0D0D0D"/>
              </a:solidFill>
            </a:endParaRPr>
          </a:p>
          <a:p>
            <a:pPr marL="838200" lvl="1" indent="-381000">
              <a:buClr>
                <a:srgbClr val="9E0000"/>
              </a:buClr>
            </a:pPr>
            <a:r>
              <a:rPr lang="en-US" sz="2200" smtClean="0">
                <a:solidFill>
                  <a:srgbClr val="0D0D0D"/>
                </a:solidFill>
              </a:rPr>
              <a:t>E-Verify (or the state alternative) applies to all employers:</a:t>
            </a:r>
          </a:p>
          <a:p>
            <a:pPr marL="400050" indent="-400050">
              <a:buClr>
                <a:srgbClr val="9E0000"/>
              </a:buClr>
              <a:buFont typeface="Arial" charset="0"/>
              <a:buNone/>
            </a:pPr>
            <a:endParaRPr lang="en-US" sz="1200" smtClean="0">
              <a:solidFill>
                <a:srgbClr val="0D0D0D"/>
              </a:solidFill>
            </a:endParaRPr>
          </a:p>
          <a:p>
            <a:pPr marL="1257300" lvl="2" indent="-342900">
              <a:buClr>
                <a:srgbClr val="9E0000"/>
              </a:buClr>
            </a:pPr>
            <a:r>
              <a:rPr lang="en-US" sz="2000" smtClean="0">
                <a:solidFill>
                  <a:srgbClr val="0D0D0D"/>
                </a:solidFill>
              </a:rPr>
              <a:t>public and private employers</a:t>
            </a:r>
          </a:p>
          <a:p>
            <a:pPr marL="1257300" lvl="2" indent="-342900">
              <a:buClr>
                <a:srgbClr val="9E0000"/>
              </a:buClr>
            </a:pPr>
            <a:endParaRPr lang="en-US" sz="1200" smtClean="0">
              <a:solidFill>
                <a:srgbClr val="0D0D0D"/>
              </a:solidFill>
            </a:endParaRPr>
          </a:p>
          <a:p>
            <a:pPr marL="1257300" lvl="2" indent="-342900">
              <a:buClr>
                <a:srgbClr val="9E0000"/>
              </a:buClr>
            </a:pPr>
            <a:r>
              <a:rPr lang="en-US" sz="2000" smtClean="0">
                <a:solidFill>
                  <a:srgbClr val="0D0D0D"/>
                </a:solidFill>
              </a:rPr>
              <a:t>regardless of size</a:t>
            </a:r>
          </a:p>
        </p:txBody>
      </p:sp>
    </p:spTree>
  </p:cSld>
  <p:clrMapOvr>
    <a:masterClrMapping/>
  </p:clrMapOvr>
  <p:transition spd="med">
    <p:random/>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wrap="square" numCol="1" anchorCtr="0" compatLnSpc="1">
            <a:prstTxWarp prst="textNoShape">
              <a:avLst/>
            </a:prstTxWarp>
          </a:bodyPr>
          <a:lstStyle/>
          <a:p>
            <a:pPr fontAlgn="auto">
              <a:spcAft>
                <a:spcPts val="0"/>
              </a:spcAft>
              <a:defRPr/>
            </a:pPr>
            <a:r>
              <a:rPr lang="en-US" b="1" dirty="0" smtClean="0">
                <a:solidFill>
                  <a:schemeClr val="accent2"/>
                </a:solidFill>
                <a:effectLst>
                  <a:outerShdw blurRad="38100" dist="38100" dir="2700000" algn="tl">
                    <a:srgbClr val="C0C0C0"/>
                  </a:outerShdw>
                </a:effectLst>
                <a:ea typeface="+mj-ea"/>
              </a:rPr>
              <a:t>THE ALABAMA IMMIGRATION ACT</a:t>
            </a:r>
          </a:p>
        </p:txBody>
      </p:sp>
      <p:sp>
        <p:nvSpPr>
          <p:cNvPr id="75778" name="Content Placeholder 6"/>
          <p:cNvSpPr>
            <a:spLocks noGrp="1"/>
          </p:cNvSpPr>
          <p:nvPr>
            <p:ph idx="4294967295"/>
          </p:nvPr>
        </p:nvSpPr>
        <p:spPr>
          <a:xfrm>
            <a:off x="457200" y="1524000"/>
            <a:ext cx="8229600" cy="2971800"/>
          </a:xfrm>
        </p:spPr>
        <p:txBody>
          <a:bodyPr/>
          <a:lstStyle/>
          <a:p>
            <a:pPr marL="400050" indent="-400050">
              <a:buClr>
                <a:srgbClr val="9E0000"/>
              </a:buClr>
              <a:buFont typeface="Arial" charset="0"/>
              <a:buNone/>
            </a:pPr>
            <a:r>
              <a:rPr lang="en-US" sz="3000" smtClean="0">
                <a:solidFill>
                  <a:schemeClr val="tx1"/>
                </a:solidFill>
              </a:rPr>
              <a:t>E-Verify Requirement (continued):</a:t>
            </a:r>
          </a:p>
          <a:p>
            <a:pPr marL="400050" indent="-400050">
              <a:buClr>
                <a:srgbClr val="9E0000"/>
              </a:buClr>
              <a:buFont typeface="Arial" charset="0"/>
              <a:buNone/>
            </a:pPr>
            <a:endParaRPr lang="en-US" sz="1800" smtClean="0">
              <a:solidFill>
                <a:srgbClr val="404040"/>
              </a:solidFill>
            </a:endParaRPr>
          </a:p>
          <a:p>
            <a:pPr marL="838200" lvl="1" indent="-381000">
              <a:buClr>
                <a:srgbClr val="9E0000"/>
              </a:buClr>
            </a:pPr>
            <a:r>
              <a:rPr lang="en-US" sz="2200" smtClean="0">
                <a:solidFill>
                  <a:srgbClr val="0D0D0D"/>
                </a:solidFill>
              </a:rPr>
              <a:t>Becomes effective </a:t>
            </a:r>
            <a:r>
              <a:rPr lang="en-US" sz="2200" u="sng" smtClean="0">
                <a:solidFill>
                  <a:srgbClr val="0D0D0D"/>
                </a:solidFill>
              </a:rPr>
              <a:t>April 1, 2012</a:t>
            </a:r>
            <a:r>
              <a:rPr lang="en-US" sz="2200" smtClean="0">
                <a:solidFill>
                  <a:srgbClr val="0D0D0D"/>
                </a:solidFill>
              </a:rPr>
              <a:t> – for private employers</a:t>
            </a:r>
          </a:p>
          <a:p>
            <a:pPr marL="838200" lvl="1" indent="-381000">
              <a:buClr>
                <a:srgbClr val="9E0000"/>
              </a:buClr>
            </a:pPr>
            <a:endParaRPr lang="en-US" sz="1800" smtClean="0">
              <a:solidFill>
                <a:srgbClr val="0D0D0D"/>
              </a:solidFill>
            </a:endParaRPr>
          </a:p>
          <a:p>
            <a:pPr marL="838200" lvl="1" indent="-381000">
              <a:buClr>
                <a:srgbClr val="9E0000"/>
              </a:buClr>
            </a:pPr>
            <a:r>
              <a:rPr lang="en-US" sz="2200" smtClean="0">
                <a:solidFill>
                  <a:srgbClr val="0D0D0D"/>
                </a:solidFill>
              </a:rPr>
              <a:t>Enrollment and participation required by </a:t>
            </a:r>
            <a:r>
              <a:rPr lang="en-US" sz="2200" u="sng" smtClean="0">
                <a:solidFill>
                  <a:srgbClr val="0D0D0D"/>
                </a:solidFill>
              </a:rPr>
              <a:t>January 1, 2012</a:t>
            </a:r>
            <a:r>
              <a:rPr lang="en-US" sz="2200" smtClean="0">
                <a:solidFill>
                  <a:srgbClr val="0D0D0D"/>
                </a:solidFill>
              </a:rPr>
              <a:t> -   businesses that receive government contracts or grants</a:t>
            </a:r>
            <a:endParaRPr lang="en-US" sz="2400" smtClean="0">
              <a:solidFill>
                <a:srgbClr val="0D0D0D"/>
              </a:solidFill>
            </a:endParaRPr>
          </a:p>
        </p:txBody>
      </p:sp>
    </p:spTree>
  </p:cSld>
  <p:clrMapOvr>
    <a:masterClrMapping/>
  </p:clrMapOvr>
  <p:transition spd="med">
    <p:random/>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wrap="square" numCol="1" anchorCtr="0" compatLnSpc="1">
            <a:prstTxWarp prst="textNoShape">
              <a:avLst/>
            </a:prstTxWarp>
          </a:bodyPr>
          <a:lstStyle/>
          <a:p>
            <a:pPr fontAlgn="auto">
              <a:spcAft>
                <a:spcPts val="0"/>
              </a:spcAft>
              <a:defRPr/>
            </a:pPr>
            <a:r>
              <a:rPr lang="en-US" b="1" dirty="0" smtClean="0">
                <a:solidFill>
                  <a:schemeClr val="accent2"/>
                </a:solidFill>
                <a:effectLst>
                  <a:outerShdw blurRad="38100" dist="38100" dir="2700000" algn="tl">
                    <a:srgbClr val="C0C0C0"/>
                  </a:outerShdw>
                </a:effectLst>
                <a:ea typeface="+mj-ea"/>
              </a:rPr>
              <a:t>THE ALABAMA IMMIGRATION ACT</a:t>
            </a:r>
          </a:p>
        </p:txBody>
      </p:sp>
      <p:sp>
        <p:nvSpPr>
          <p:cNvPr id="77826" name="Content Placeholder 6"/>
          <p:cNvSpPr>
            <a:spLocks noGrp="1"/>
          </p:cNvSpPr>
          <p:nvPr>
            <p:ph idx="4294967295"/>
          </p:nvPr>
        </p:nvSpPr>
        <p:spPr/>
        <p:txBody>
          <a:bodyPr/>
          <a:lstStyle/>
          <a:p>
            <a:pPr>
              <a:buClr>
                <a:srgbClr val="9E0000"/>
              </a:buClr>
              <a:buFont typeface="Arial" charset="0"/>
              <a:buNone/>
            </a:pPr>
            <a:endParaRPr lang="en-US" smtClean="0">
              <a:solidFill>
                <a:srgbClr val="404040"/>
              </a:solidFill>
            </a:endParaRPr>
          </a:p>
          <a:p>
            <a:pPr>
              <a:buClr>
                <a:srgbClr val="9E0000"/>
              </a:buClr>
              <a:buFont typeface="Arial" charset="0"/>
              <a:buNone/>
            </a:pPr>
            <a:endParaRPr lang="en-US" smtClean="0">
              <a:solidFill>
                <a:srgbClr val="404040"/>
              </a:solidFill>
            </a:endParaRPr>
          </a:p>
          <a:p>
            <a:pPr>
              <a:buClr>
                <a:srgbClr val="9E0000"/>
              </a:buClr>
              <a:buFont typeface="Arial" charset="0"/>
              <a:buNone/>
            </a:pPr>
            <a:endParaRPr lang="en-US" smtClean="0">
              <a:solidFill>
                <a:srgbClr val="404040"/>
              </a:solidFill>
            </a:endParaRPr>
          </a:p>
          <a:p>
            <a:pPr algn="ctr">
              <a:buClr>
                <a:srgbClr val="9E0000"/>
              </a:buClr>
              <a:buFont typeface="Arial" charset="0"/>
              <a:buNone/>
            </a:pPr>
            <a:r>
              <a:rPr lang="en-US" sz="3200" smtClean="0">
                <a:solidFill>
                  <a:srgbClr val="404040"/>
                </a:solidFill>
              </a:rPr>
              <a:t>The Employment Obligations that Currently Cannot Be Enforced</a:t>
            </a:r>
          </a:p>
        </p:txBody>
      </p:sp>
    </p:spTree>
  </p:cSld>
  <p:clrMapOvr>
    <a:masterClrMapping/>
  </p:clrMapOvr>
  <p:transition spd="med">
    <p:random/>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wrap="square" numCol="1" anchorCtr="0" compatLnSpc="1">
            <a:prstTxWarp prst="textNoShape">
              <a:avLst/>
            </a:prstTxWarp>
          </a:bodyPr>
          <a:lstStyle/>
          <a:p>
            <a:pPr fontAlgn="auto">
              <a:spcAft>
                <a:spcPts val="0"/>
              </a:spcAft>
              <a:defRPr/>
            </a:pPr>
            <a:r>
              <a:rPr lang="en-US" b="1" dirty="0" smtClean="0">
                <a:solidFill>
                  <a:schemeClr val="accent2"/>
                </a:solidFill>
                <a:effectLst>
                  <a:outerShdw blurRad="38100" dist="38100" dir="2700000" algn="tl">
                    <a:srgbClr val="C0C0C0"/>
                  </a:outerShdw>
                </a:effectLst>
                <a:ea typeface="+mj-ea"/>
              </a:rPr>
              <a:t>THE ALABAMA IMMIGRATION ACT</a:t>
            </a:r>
          </a:p>
        </p:txBody>
      </p:sp>
      <p:sp>
        <p:nvSpPr>
          <p:cNvPr id="79874" name="Content Placeholder 6"/>
          <p:cNvSpPr>
            <a:spLocks noGrp="1"/>
          </p:cNvSpPr>
          <p:nvPr>
            <p:ph idx="4294967295"/>
          </p:nvPr>
        </p:nvSpPr>
        <p:spPr/>
        <p:txBody>
          <a:bodyPr/>
          <a:lstStyle/>
          <a:p>
            <a:pPr>
              <a:buClr>
                <a:srgbClr val="9E0000"/>
              </a:buClr>
              <a:buFont typeface="Arial" charset="0"/>
              <a:buNone/>
            </a:pPr>
            <a:r>
              <a:rPr lang="en-US" sz="3000" smtClean="0">
                <a:solidFill>
                  <a:schemeClr val="tx1"/>
                </a:solidFill>
              </a:rPr>
              <a:t>1)		It is a misdemeanor for an unauthorized alien to apply for, solicit or perform work as an employee or independent contractor. </a:t>
            </a:r>
          </a:p>
          <a:p>
            <a:pPr>
              <a:buClr>
                <a:srgbClr val="9E0000"/>
              </a:buClr>
              <a:buFont typeface="Arial" charset="0"/>
              <a:buNone/>
            </a:pPr>
            <a:endParaRPr lang="en-US" sz="2000" smtClean="0">
              <a:solidFill>
                <a:srgbClr val="404040"/>
              </a:solidFill>
            </a:endParaRPr>
          </a:p>
          <a:p>
            <a:pPr lvl="1">
              <a:buClr>
                <a:srgbClr val="9E0000"/>
              </a:buClr>
            </a:pPr>
            <a:r>
              <a:rPr lang="en-US" sz="2200" smtClean="0">
                <a:solidFill>
                  <a:srgbClr val="0D0D0D"/>
                </a:solidFill>
              </a:rPr>
              <a:t>This is </a:t>
            </a:r>
            <a:r>
              <a:rPr lang="en-US" sz="2200" u="sng" smtClean="0">
                <a:solidFill>
                  <a:srgbClr val="0D0D0D"/>
                </a:solidFill>
              </a:rPr>
              <a:t>not</a:t>
            </a:r>
            <a:r>
              <a:rPr lang="en-US" sz="2200" smtClean="0">
                <a:solidFill>
                  <a:srgbClr val="0D0D0D"/>
                </a:solidFill>
              </a:rPr>
              <a:t> currently enforceable.</a:t>
            </a:r>
          </a:p>
          <a:p>
            <a:pPr>
              <a:buClr>
                <a:srgbClr val="9E0000"/>
              </a:buClr>
              <a:buFont typeface="Arial" charset="0"/>
              <a:buNone/>
            </a:pPr>
            <a:endParaRPr lang="en-US" sz="2200" smtClean="0">
              <a:solidFill>
                <a:srgbClr val="404040"/>
              </a:solidFill>
            </a:endParaRPr>
          </a:p>
        </p:txBody>
      </p:sp>
    </p:spTree>
  </p:cSld>
  <p:clrMapOvr>
    <a:masterClrMapping/>
  </p:clrMapOvr>
  <p:transition spd="med">
    <p:random/>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wrap="square" numCol="1" anchorCtr="0" compatLnSpc="1">
            <a:prstTxWarp prst="textNoShape">
              <a:avLst/>
            </a:prstTxWarp>
          </a:bodyPr>
          <a:lstStyle/>
          <a:p>
            <a:pPr fontAlgn="auto">
              <a:spcAft>
                <a:spcPts val="0"/>
              </a:spcAft>
              <a:defRPr/>
            </a:pPr>
            <a:r>
              <a:rPr lang="en-US" b="1" dirty="0" smtClean="0">
                <a:solidFill>
                  <a:schemeClr val="accent2"/>
                </a:solidFill>
                <a:effectLst>
                  <a:outerShdw blurRad="38100" dist="38100" dir="2700000" algn="tl">
                    <a:srgbClr val="C0C0C0"/>
                  </a:outerShdw>
                </a:effectLst>
                <a:ea typeface="+mj-ea"/>
              </a:rPr>
              <a:t>THE ALABAMA IMMIGRATION ACT</a:t>
            </a:r>
          </a:p>
        </p:txBody>
      </p:sp>
      <p:sp>
        <p:nvSpPr>
          <p:cNvPr id="80898" name="Content Placeholder 6"/>
          <p:cNvSpPr>
            <a:spLocks noGrp="1"/>
          </p:cNvSpPr>
          <p:nvPr>
            <p:ph idx="4294967295"/>
          </p:nvPr>
        </p:nvSpPr>
        <p:spPr/>
        <p:txBody>
          <a:bodyPr/>
          <a:lstStyle/>
          <a:p>
            <a:pPr>
              <a:buClr>
                <a:srgbClr val="9E0000"/>
              </a:buClr>
              <a:buFont typeface="Arial" charset="0"/>
              <a:buNone/>
            </a:pPr>
            <a:r>
              <a:rPr lang="en-US" sz="3000" smtClean="0">
                <a:solidFill>
                  <a:schemeClr val="tx1"/>
                </a:solidFill>
              </a:rPr>
              <a:t>2)		Employers prohibited from claiming as business expense deductions on tax returns all wages paid to unlawful aliens. </a:t>
            </a:r>
          </a:p>
          <a:p>
            <a:pPr>
              <a:buClr>
                <a:srgbClr val="9E0000"/>
              </a:buClr>
              <a:buFont typeface="Arial" charset="0"/>
              <a:buNone/>
            </a:pPr>
            <a:endParaRPr lang="en-US" sz="2000" smtClean="0">
              <a:solidFill>
                <a:srgbClr val="404040"/>
              </a:solidFill>
            </a:endParaRPr>
          </a:p>
          <a:p>
            <a:pPr lvl="1">
              <a:buClr>
                <a:srgbClr val="9E0000"/>
              </a:buClr>
            </a:pPr>
            <a:r>
              <a:rPr lang="en-US" sz="2200" smtClean="0">
                <a:solidFill>
                  <a:srgbClr val="0D0D0D"/>
                </a:solidFill>
              </a:rPr>
              <a:t>The provision in the Act included a significant penalty for violation of 10 times the deduction claimed.</a:t>
            </a:r>
          </a:p>
          <a:p>
            <a:pPr lvl="1">
              <a:buClr>
                <a:srgbClr val="9E0000"/>
              </a:buClr>
            </a:pPr>
            <a:endParaRPr lang="en-US" sz="2200" smtClean="0">
              <a:solidFill>
                <a:srgbClr val="0D0D0D"/>
              </a:solidFill>
            </a:endParaRPr>
          </a:p>
          <a:p>
            <a:pPr lvl="1">
              <a:buClr>
                <a:srgbClr val="9E0000"/>
              </a:buClr>
            </a:pPr>
            <a:r>
              <a:rPr lang="en-US" sz="2200" smtClean="0">
                <a:solidFill>
                  <a:srgbClr val="0D0D0D"/>
                </a:solidFill>
              </a:rPr>
              <a:t>This is </a:t>
            </a:r>
            <a:r>
              <a:rPr lang="en-US" sz="2200" u="sng" smtClean="0">
                <a:solidFill>
                  <a:srgbClr val="0D0D0D"/>
                </a:solidFill>
              </a:rPr>
              <a:t>not</a:t>
            </a:r>
            <a:r>
              <a:rPr lang="en-US" sz="2200" smtClean="0">
                <a:solidFill>
                  <a:srgbClr val="0D0D0D"/>
                </a:solidFill>
              </a:rPr>
              <a:t> currently enforceable.</a:t>
            </a:r>
          </a:p>
          <a:p>
            <a:pPr lvl="1">
              <a:buClr>
                <a:srgbClr val="9E0000"/>
              </a:buClr>
            </a:pPr>
            <a:endParaRPr lang="en-US" sz="2200" smtClean="0">
              <a:solidFill>
                <a:srgbClr val="0D0D0D"/>
              </a:solidFill>
            </a:endParaRPr>
          </a:p>
          <a:p>
            <a:pPr lvl="1">
              <a:buClr>
                <a:srgbClr val="9E0000"/>
              </a:buClr>
            </a:pPr>
            <a:endParaRPr lang="en-US" sz="2200" smtClean="0">
              <a:solidFill>
                <a:srgbClr val="0D0D0D"/>
              </a:solidFill>
            </a:endParaRPr>
          </a:p>
          <a:p>
            <a:pPr>
              <a:buClr>
                <a:srgbClr val="9E0000"/>
              </a:buClr>
              <a:buFont typeface="Arial" charset="0"/>
              <a:buNone/>
            </a:pPr>
            <a:endParaRPr lang="en-US" sz="2200" smtClean="0">
              <a:solidFill>
                <a:srgbClr val="404040"/>
              </a:solidFill>
            </a:endParaRPr>
          </a:p>
        </p:txBody>
      </p:sp>
    </p:spTree>
  </p:cSld>
  <p:clrMapOvr>
    <a:masterClrMapping/>
  </p:clrMapOvr>
  <p:transition spd="med">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algn="ctr" fontAlgn="auto">
              <a:spcAft>
                <a:spcPts val="0"/>
              </a:spcAft>
              <a:buFont typeface="Arial"/>
              <a:buNone/>
              <a:defRPr/>
            </a:pPr>
            <a:endParaRPr lang="en-US" dirty="0" smtClean="0">
              <a:ea typeface="+mn-ea"/>
            </a:endParaRPr>
          </a:p>
          <a:p>
            <a:pPr algn="ctr" fontAlgn="auto">
              <a:spcAft>
                <a:spcPts val="0"/>
              </a:spcAft>
              <a:buFont typeface="Arial"/>
              <a:buNone/>
              <a:defRPr/>
            </a:pPr>
            <a:endParaRPr lang="en-US" dirty="0" smtClean="0">
              <a:ea typeface="+mn-ea"/>
            </a:endParaRPr>
          </a:p>
          <a:p>
            <a:pPr algn="ctr" fontAlgn="auto">
              <a:spcAft>
                <a:spcPts val="0"/>
              </a:spcAft>
              <a:buFont typeface="Arial"/>
              <a:buNone/>
              <a:defRPr/>
            </a:pPr>
            <a:r>
              <a:rPr lang="en-US" dirty="0" smtClean="0">
                <a:ea typeface="+mn-ea"/>
              </a:rPr>
              <a:t>WHY ARE LAWFUL HISPANIC EMPLOYEES </a:t>
            </a:r>
          </a:p>
          <a:p>
            <a:pPr algn="ctr" fontAlgn="auto">
              <a:spcAft>
                <a:spcPts val="0"/>
              </a:spcAft>
              <a:buFont typeface="Arial"/>
              <a:buNone/>
              <a:defRPr/>
            </a:pPr>
            <a:r>
              <a:rPr lang="en-US" dirty="0" smtClean="0">
                <a:ea typeface="+mn-ea"/>
              </a:rPr>
              <a:t>DISAPPEARING FROM YOUR WORKFORCES? </a:t>
            </a:r>
          </a:p>
        </p:txBody>
      </p:sp>
    </p:spTree>
  </p:cSld>
  <p:clrMapOvr>
    <a:masterClrMapping/>
  </p:clrMapOvr>
  <p:transition spd="med">
    <p:random/>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wrap="square" numCol="1" anchorCtr="0" compatLnSpc="1">
            <a:prstTxWarp prst="textNoShape">
              <a:avLst/>
            </a:prstTxWarp>
          </a:bodyPr>
          <a:lstStyle/>
          <a:p>
            <a:pPr fontAlgn="auto">
              <a:spcAft>
                <a:spcPts val="0"/>
              </a:spcAft>
              <a:defRPr/>
            </a:pPr>
            <a:r>
              <a:rPr lang="en-US" b="1" dirty="0" smtClean="0">
                <a:solidFill>
                  <a:schemeClr val="accent2"/>
                </a:solidFill>
                <a:effectLst>
                  <a:outerShdw blurRad="38100" dist="38100" dir="2700000" algn="tl">
                    <a:srgbClr val="C0C0C0"/>
                  </a:outerShdw>
                </a:effectLst>
                <a:ea typeface="+mj-ea"/>
              </a:rPr>
              <a:t>THE ALABAMA IMMIGRATION ACT</a:t>
            </a:r>
          </a:p>
        </p:txBody>
      </p:sp>
      <p:sp>
        <p:nvSpPr>
          <p:cNvPr id="81922" name="Content Placeholder 6"/>
          <p:cNvSpPr>
            <a:spLocks noGrp="1"/>
          </p:cNvSpPr>
          <p:nvPr>
            <p:ph idx="4294967295"/>
          </p:nvPr>
        </p:nvSpPr>
        <p:spPr/>
        <p:txBody>
          <a:bodyPr/>
          <a:lstStyle/>
          <a:p>
            <a:pPr>
              <a:buClr>
                <a:srgbClr val="9E0000"/>
              </a:buClr>
              <a:buFont typeface="Arial" charset="0"/>
              <a:buNone/>
            </a:pPr>
            <a:r>
              <a:rPr lang="en-US" sz="3000" smtClean="0">
                <a:solidFill>
                  <a:schemeClr val="tx1"/>
                </a:solidFill>
              </a:rPr>
              <a:t>3)		Employers can be sued for discharging or failing to hire a citizen or person authorized to work in the U.S. while hiring or continuing to employ an unauthorized alien. </a:t>
            </a:r>
          </a:p>
          <a:p>
            <a:pPr>
              <a:buClr>
                <a:srgbClr val="9E0000"/>
              </a:buClr>
              <a:buFont typeface="Arial" charset="0"/>
              <a:buNone/>
            </a:pPr>
            <a:endParaRPr lang="en-US" sz="2000" smtClean="0">
              <a:solidFill>
                <a:srgbClr val="404040"/>
              </a:solidFill>
            </a:endParaRPr>
          </a:p>
          <a:p>
            <a:pPr lvl="1">
              <a:buClr>
                <a:srgbClr val="9E0000"/>
              </a:buClr>
            </a:pPr>
            <a:r>
              <a:rPr lang="en-US" sz="2200" smtClean="0">
                <a:solidFill>
                  <a:srgbClr val="0D0D0D"/>
                </a:solidFill>
              </a:rPr>
              <a:t>The provision in the Act authorized courts to award compensatory damages and attorneys’ fees to those who successfully sued employers.</a:t>
            </a:r>
          </a:p>
          <a:p>
            <a:pPr lvl="1">
              <a:buClr>
                <a:srgbClr val="9E0000"/>
              </a:buClr>
            </a:pPr>
            <a:endParaRPr lang="en-US" sz="1800" smtClean="0">
              <a:solidFill>
                <a:srgbClr val="0D0D0D"/>
              </a:solidFill>
            </a:endParaRPr>
          </a:p>
          <a:p>
            <a:pPr lvl="1">
              <a:buClr>
                <a:srgbClr val="9E0000"/>
              </a:buClr>
            </a:pPr>
            <a:r>
              <a:rPr lang="en-US" sz="2200" smtClean="0">
                <a:solidFill>
                  <a:srgbClr val="0D0D0D"/>
                </a:solidFill>
              </a:rPr>
              <a:t>This is </a:t>
            </a:r>
            <a:r>
              <a:rPr lang="en-US" sz="2200" u="sng" smtClean="0">
                <a:solidFill>
                  <a:srgbClr val="0D0D0D"/>
                </a:solidFill>
              </a:rPr>
              <a:t>not</a:t>
            </a:r>
            <a:r>
              <a:rPr lang="en-US" sz="2200" smtClean="0">
                <a:solidFill>
                  <a:srgbClr val="0D0D0D"/>
                </a:solidFill>
              </a:rPr>
              <a:t> currently enforceable.</a:t>
            </a:r>
          </a:p>
          <a:p>
            <a:pPr>
              <a:buClr>
                <a:srgbClr val="9E0000"/>
              </a:buClr>
              <a:buFont typeface="Arial" charset="0"/>
              <a:buNone/>
            </a:pPr>
            <a:endParaRPr lang="en-US" sz="2200" smtClean="0">
              <a:solidFill>
                <a:srgbClr val="404040"/>
              </a:solidFill>
            </a:endParaRPr>
          </a:p>
        </p:txBody>
      </p:sp>
    </p:spTree>
  </p:cSld>
  <p:clrMapOvr>
    <a:masterClrMapping/>
  </p:clrMapOvr>
  <p:transition spd="med">
    <p:random/>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wrap="square" numCol="1" anchorCtr="0" compatLnSpc="1">
            <a:prstTxWarp prst="textNoShape">
              <a:avLst/>
            </a:prstTxWarp>
          </a:bodyPr>
          <a:lstStyle/>
          <a:p>
            <a:pPr fontAlgn="auto">
              <a:spcAft>
                <a:spcPts val="0"/>
              </a:spcAft>
              <a:defRPr/>
            </a:pPr>
            <a:r>
              <a:rPr lang="en-US" b="1" dirty="0" smtClean="0">
                <a:solidFill>
                  <a:schemeClr val="accent2"/>
                </a:solidFill>
                <a:effectLst>
                  <a:outerShdw blurRad="38100" dist="38100" dir="2700000" algn="tl">
                    <a:srgbClr val="C0C0C0"/>
                  </a:outerShdw>
                </a:effectLst>
                <a:ea typeface="+mj-ea"/>
              </a:rPr>
              <a:t>THE ALABAMA IMMIGRATION ACT</a:t>
            </a:r>
          </a:p>
        </p:txBody>
      </p:sp>
      <p:sp>
        <p:nvSpPr>
          <p:cNvPr id="82946" name="Content Placeholder 6"/>
          <p:cNvSpPr>
            <a:spLocks noGrp="1"/>
          </p:cNvSpPr>
          <p:nvPr>
            <p:ph idx="4294967295"/>
          </p:nvPr>
        </p:nvSpPr>
        <p:spPr/>
        <p:txBody>
          <a:bodyPr/>
          <a:lstStyle/>
          <a:p>
            <a:pPr>
              <a:buClr>
                <a:srgbClr val="9E0000"/>
              </a:buClr>
            </a:pPr>
            <a:r>
              <a:rPr lang="en-US" sz="2800" smtClean="0">
                <a:solidFill>
                  <a:schemeClr val="tx1"/>
                </a:solidFill>
              </a:rPr>
              <a:t>What should employers do now?</a:t>
            </a:r>
          </a:p>
          <a:p>
            <a:pPr>
              <a:buClr>
                <a:srgbClr val="9E0000"/>
              </a:buClr>
            </a:pPr>
            <a:endParaRPr lang="en-US" sz="1200" smtClean="0">
              <a:solidFill>
                <a:srgbClr val="404040"/>
              </a:solidFill>
            </a:endParaRPr>
          </a:p>
          <a:p>
            <a:pPr lvl="1">
              <a:buClr>
                <a:srgbClr val="9E0000"/>
              </a:buClr>
            </a:pPr>
            <a:r>
              <a:rPr lang="en-US" sz="2200" smtClean="0">
                <a:solidFill>
                  <a:srgbClr val="0D0D0D"/>
                </a:solidFill>
              </a:rPr>
              <a:t>Be proactive.  Educate yourself and your employees.</a:t>
            </a:r>
          </a:p>
          <a:p>
            <a:pPr lvl="1">
              <a:buClr>
                <a:srgbClr val="9E0000"/>
              </a:buClr>
            </a:pPr>
            <a:endParaRPr lang="en-US" sz="1200" smtClean="0">
              <a:solidFill>
                <a:srgbClr val="0D0D0D"/>
              </a:solidFill>
            </a:endParaRPr>
          </a:p>
          <a:p>
            <a:pPr lvl="1">
              <a:buClr>
                <a:srgbClr val="9E0000"/>
              </a:buClr>
            </a:pPr>
            <a:r>
              <a:rPr lang="en-US" sz="2200" smtClean="0">
                <a:solidFill>
                  <a:srgbClr val="0D0D0D"/>
                </a:solidFill>
              </a:rPr>
              <a:t>Perform self audits: </a:t>
            </a:r>
          </a:p>
          <a:p>
            <a:pPr lvl="1">
              <a:buClr>
                <a:srgbClr val="9E0000"/>
              </a:buClr>
            </a:pPr>
            <a:endParaRPr lang="en-US" sz="800" smtClean="0">
              <a:solidFill>
                <a:srgbClr val="0D0D0D"/>
              </a:solidFill>
            </a:endParaRPr>
          </a:p>
          <a:p>
            <a:pPr lvl="2">
              <a:buClr>
                <a:srgbClr val="9E0000"/>
              </a:buClr>
            </a:pPr>
            <a:r>
              <a:rPr lang="en-US" sz="2000" smtClean="0">
                <a:solidFill>
                  <a:srgbClr val="0D0D0D"/>
                </a:solidFill>
              </a:rPr>
              <a:t>Be sure your I-9s are in good order. </a:t>
            </a:r>
          </a:p>
          <a:p>
            <a:pPr lvl="2">
              <a:buClr>
                <a:srgbClr val="9E0000"/>
              </a:buClr>
            </a:pPr>
            <a:endParaRPr lang="en-US" sz="800" smtClean="0">
              <a:solidFill>
                <a:srgbClr val="0D0D0D"/>
              </a:solidFill>
            </a:endParaRPr>
          </a:p>
          <a:p>
            <a:pPr lvl="2">
              <a:buClr>
                <a:srgbClr val="9E0000"/>
              </a:buClr>
            </a:pPr>
            <a:r>
              <a:rPr lang="en-US" sz="2000" smtClean="0">
                <a:solidFill>
                  <a:srgbClr val="0D0D0D"/>
                </a:solidFill>
              </a:rPr>
              <a:t>Be sure your policies for completing I-9 Forms are sound.</a:t>
            </a:r>
          </a:p>
          <a:p>
            <a:pPr lvl="2">
              <a:buClr>
                <a:srgbClr val="9E0000"/>
              </a:buClr>
            </a:pPr>
            <a:endParaRPr lang="en-US" sz="800" smtClean="0">
              <a:solidFill>
                <a:srgbClr val="0D0D0D"/>
              </a:solidFill>
            </a:endParaRPr>
          </a:p>
          <a:p>
            <a:pPr lvl="2">
              <a:buClr>
                <a:srgbClr val="9E0000"/>
              </a:buClr>
            </a:pPr>
            <a:r>
              <a:rPr lang="en-US" sz="2000" smtClean="0">
                <a:solidFill>
                  <a:srgbClr val="0D0D0D"/>
                </a:solidFill>
              </a:rPr>
              <a:t>Review your employment policies generally.</a:t>
            </a:r>
          </a:p>
          <a:p>
            <a:pPr lvl="1">
              <a:buClr>
                <a:srgbClr val="9E0000"/>
              </a:buClr>
            </a:pPr>
            <a:endParaRPr lang="en-US" sz="1200" smtClean="0">
              <a:solidFill>
                <a:srgbClr val="0D0D0D"/>
              </a:solidFill>
            </a:endParaRPr>
          </a:p>
          <a:p>
            <a:pPr lvl="1">
              <a:buClr>
                <a:srgbClr val="9E0000"/>
              </a:buClr>
            </a:pPr>
            <a:r>
              <a:rPr lang="en-US" sz="2200" smtClean="0">
                <a:solidFill>
                  <a:srgbClr val="0D0D0D"/>
                </a:solidFill>
              </a:rPr>
              <a:t>Register for, learn about and start using E-Verify.</a:t>
            </a:r>
            <a:endParaRPr lang="en-US" sz="2100" smtClean="0">
              <a:solidFill>
                <a:srgbClr val="404040"/>
              </a:solidFill>
            </a:endParaRPr>
          </a:p>
        </p:txBody>
      </p:sp>
    </p:spTree>
  </p:cSld>
  <p:clrMapOvr>
    <a:masterClrMapping/>
  </p:clrMapOvr>
  <p:transition spd="med">
    <p:random/>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algn="ctr" fontAlgn="auto">
              <a:spcAft>
                <a:spcPts val="0"/>
              </a:spcAft>
              <a:buFont typeface="Arial"/>
              <a:buNone/>
              <a:defRPr/>
            </a:pPr>
            <a:endParaRPr lang="en-US" dirty="0" smtClean="0">
              <a:ea typeface="+mn-ea"/>
            </a:endParaRPr>
          </a:p>
          <a:p>
            <a:pPr algn="ctr" fontAlgn="auto">
              <a:spcAft>
                <a:spcPts val="0"/>
              </a:spcAft>
              <a:buFont typeface="Arial"/>
              <a:buNone/>
              <a:defRPr/>
            </a:pPr>
            <a:endParaRPr lang="en-US" dirty="0" smtClean="0">
              <a:ea typeface="+mn-ea"/>
            </a:endParaRPr>
          </a:p>
          <a:p>
            <a:pPr algn="ctr" fontAlgn="auto">
              <a:spcAft>
                <a:spcPts val="0"/>
              </a:spcAft>
              <a:buFont typeface="Arial"/>
              <a:buNone/>
              <a:defRPr/>
            </a:pPr>
            <a:endParaRPr lang="en-US" dirty="0" smtClean="0">
              <a:ea typeface="+mn-ea"/>
            </a:endParaRPr>
          </a:p>
          <a:p>
            <a:pPr algn="ctr" fontAlgn="auto">
              <a:spcAft>
                <a:spcPts val="0"/>
              </a:spcAft>
              <a:buFont typeface="Arial"/>
              <a:buNone/>
              <a:defRPr/>
            </a:pPr>
            <a:r>
              <a:rPr lang="en-US" sz="4000" dirty="0" smtClean="0">
                <a:ea typeface="+mn-ea"/>
              </a:rPr>
              <a:t>BUSINESS WITH </a:t>
            </a:r>
          </a:p>
          <a:p>
            <a:pPr algn="ctr" fontAlgn="auto">
              <a:spcAft>
                <a:spcPts val="0"/>
              </a:spcAft>
              <a:buFont typeface="Arial"/>
              <a:buNone/>
              <a:defRPr/>
            </a:pPr>
            <a:r>
              <a:rPr lang="en-US" sz="4000" dirty="0" smtClean="0">
                <a:ea typeface="+mn-ea"/>
              </a:rPr>
              <a:t>PUBLIC ENTITIES</a:t>
            </a:r>
            <a:endParaRPr lang="en-US" sz="4000" dirty="0">
              <a:ea typeface="+mn-ea"/>
            </a:endParaRPr>
          </a:p>
        </p:txBody>
      </p:sp>
    </p:spTree>
  </p:cSld>
  <p:clrMapOvr>
    <a:masterClrMapping/>
  </p:clrMapOvr>
  <p:transition spd="med">
    <p:random/>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Public Entities</a:t>
            </a:r>
          </a:p>
          <a:p>
            <a:pPr fontAlgn="auto">
              <a:spcAft>
                <a:spcPts val="0"/>
              </a:spcAft>
              <a:buFont typeface="Arial"/>
              <a:buChar char="•"/>
              <a:defRPr/>
            </a:pPr>
            <a:endParaRPr lang="en-US" sz="2400" dirty="0" smtClean="0">
              <a:ea typeface="+mn-ea"/>
            </a:endParaRPr>
          </a:p>
          <a:p>
            <a:pPr lvl="1" fontAlgn="auto">
              <a:spcAft>
                <a:spcPts val="0"/>
              </a:spcAft>
              <a:buFont typeface="Arial"/>
              <a:buChar char="–"/>
              <a:defRPr/>
            </a:pPr>
            <a:r>
              <a:rPr lang="en-US" dirty="0" smtClean="0">
                <a:solidFill>
                  <a:schemeClr val="tx1">
                    <a:lumMod val="75000"/>
                    <a:lumOff val="25000"/>
                  </a:schemeClr>
                </a:solidFill>
                <a:ea typeface="+mn-ea"/>
              </a:rPr>
              <a:t>“As a condition for the award of any contract, grant, of an incentive by the </a:t>
            </a:r>
            <a:r>
              <a:rPr lang="en-US" dirty="0" smtClean="0">
                <a:solidFill>
                  <a:srgbClr val="FF0000"/>
                </a:solidFill>
                <a:ea typeface="+mn-ea"/>
              </a:rPr>
              <a:t>state</a:t>
            </a:r>
            <a:r>
              <a:rPr lang="en-US" dirty="0" smtClean="0">
                <a:solidFill>
                  <a:schemeClr val="tx1">
                    <a:lumMod val="75000"/>
                    <a:lumOff val="25000"/>
                  </a:schemeClr>
                </a:solidFill>
                <a:ea typeface="+mn-ea"/>
              </a:rPr>
              <a:t>, any </a:t>
            </a:r>
            <a:r>
              <a:rPr lang="en-US" dirty="0" smtClean="0">
                <a:solidFill>
                  <a:srgbClr val="FF0000"/>
                </a:solidFill>
                <a:ea typeface="+mn-ea"/>
              </a:rPr>
              <a:t>political subdivision</a:t>
            </a:r>
            <a:r>
              <a:rPr lang="en-US" dirty="0" smtClean="0">
                <a:solidFill>
                  <a:schemeClr val="tx1">
                    <a:lumMod val="75000"/>
                    <a:lumOff val="25000"/>
                  </a:schemeClr>
                </a:solidFill>
                <a:ea typeface="+mn-ea"/>
              </a:rPr>
              <a:t> [of the state], or any </a:t>
            </a:r>
            <a:r>
              <a:rPr lang="en-US" dirty="0" smtClean="0">
                <a:solidFill>
                  <a:srgbClr val="FF0000"/>
                </a:solidFill>
                <a:ea typeface="+mn-ea"/>
              </a:rPr>
              <a:t>state-funded</a:t>
            </a:r>
            <a:r>
              <a:rPr lang="en-US" dirty="0" smtClean="0">
                <a:solidFill>
                  <a:schemeClr val="tx1">
                    <a:lumMod val="75000"/>
                    <a:lumOff val="25000"/>
                  </a:schemeClr>
                </a:solidFill>
                <a:ea typeface="+mn-ea"/>
              </a:rPr>
              <a:t> entity … the business entity or employer shall not knowingly employ, hire for employment, or continue to employ an unauthorized alien….”</a:t>
            </a:r>
          </a:p>
          <a:p>
            <a:pPr fontAlgn="auto">
              <a:spcAft>
                <a:spcPts val="0"/>
              </a:spcAft>
              <a:buFont typeface="Arial"/>
              <a:buChar char="•"/>
              <a:defRPr/>
            </a:pPr>
            <a:endParaRPr lang="en-US" dirty="0" smtClean="0">
              <a:ea typeface="+mn-ea"/>
            </a:endParaRPr>
          </a:p>
          <a:p>
            <a:pPr fontAlgn="auto">
              <a:spcAft>
                <a:spcPts val="0"/>
              </a:spcAft>
              <a:buFont typeface="Arial"/>
              <a:buChar char="•"/>
              <a:defRPr/>
            </a:pPr>
            <a:endParaRPr lang="en-US" dirty="0">
              <a:ea typeface="+mn-ea"/>
            </a:endParaRPr>
          </a:p>
        </p:txBody>
      </p:sp>
    </p:spTree>
  </p:cSld>
  <p:clrMapOvr>
    <a:masterClrMapping/>
  </p:clrMapOvr>
  <p:transition spd="med">
    <p:random/>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Public Entities</a:t>
            </a:r>
          </a:p>
          <a:p>
            <a:pPr fontAlgn="auto">
              <a:spcAft>
                <a:spcPts val="0"/>
              </a:spcAft>
              <a:buFont typeface="Arial"/>
              <a:buChar char="•"/>
              <a:defRPr/>
            </a:pPr>
            <a:endParaRPr lang="en-US" sz="2400" dirty="0" smtClean="0">
              <a:ea typeface="+mn-ea"/>
            </a:endParaRPr>
          </a:p>
          <a:p>
            <a:pPr lvl="1" fontAlgn="auto">
              <a:spcAft>
                <a:spcPts val="0"/>
              </a:spcAft>
              <a:buFont typeface="Arial"/>
              <a:buChar char="–"/>
              <a:defRPr/>
            </a:pPr>
            <a:r>
              <a:rPr lang="en-US" sz="2300" dirty="0" smtClean="0">
                <a:solidFill>
                  <a:schemeClr val="tx1">
                    <a:lumMod val="75000"/>
                    <a:lumOff val="25000"/>
                  </a:schemeClr>
                </a:solidFill>
                <a:ea typeface="+mn-ea"/>
              </a:rPr>
              <a:t>This provision was not challenged in any lawsuit and will be enforceable in Alabama. </a:t>
            </a:r>
          </a:p>
          <a:p>
            <a:pPr lvl="1" fontAlgn="auto">
              <a:spcAft>
                <a:spcPts val="0"/>
              </a:spcAft>
              <a:buFont typeface="Arial"/>
              <a:buChar char="–"/>
              <a:defRPr/>
            </a:pPr>
            <a:endParaRPr lang="en-US" sz="2300" dirty="0" smtClean="0">
              <a:solidFill>
                <a:schemeClr val="tx1">
                  <a:lumMod val="75000"/>
                  <a:lumOff val="25000"/>
                </a:schemeClr>
              </a:solidFill>
              <a:ea typeface="+mn-ea"/>
            </a:endParaRPr>
          </a:p>
          <a:p>
            <a:pPr lvl="2" fontAlgn="auto">
              <a:spcAft>
                <a:spcPts val="0"/>
              </a:spcAft>
              <a:buFont typeface="Arial"/>
              <a:buChar char="•"/>
              <a:defRPr/>
            </a:pPr>
            <a:r>
              <a:rPr lang="en-US" sz="2100" dirty="0" smtClean="0">
                <a:solidFill>
                  <a:schemeClr val="tx1">
                    <a:lumMod val="75000"/>
                    <a:lumOff val="25000"/>
                  </a:schemeClr>
                </a:solidFill>
                <a:ea typeface="+mn-ea"/>
              </a:rPr>
              <a:t>The United States Supreme Court found a similar provision in Arizona’s immigration act to be enforceable.  </a:t>
            </a:r>
          </a:p>
          <a:p>
            <a:pPr lvl="1" fontAlgn="auto">
              <a:spcAft>
                <a:spcPts val="0"/>
              </a:spcAft>
              <a:buFont typeface="Arial"/>
              <a:buChar char="–"/>
              <a:defRPr/>
            </a:pPr>
            <a:endParaRPr lang="en-US" sz="2300" dirty="0" smtClean="0">
              <a:solidFill>
                <a:schemeClr val="tx1">
                  <a:lumMod val="75000"/>
                  <a:lumOff val="25000"/>
                </a:schemeClr>
              </a:solidFill>
              <a:ea typeface="+mn-ea"/>
            </a:endParaRPr>
          </a:p>
          <a:p>
            <a:pPr lvl="1" fontAlgn="auto">
              <a:spcAft>
                <a:spcPts val="0"/>
              </a:spcAft>
              <a:buFont typeface="Arial"/>
              <a:buChar char="–"/>
              <a:defRPr/>
            </a:pPr>
            <a:endParaRPr lang="en-US" sz="2300" dirty="0" smtClean="0">
              <a:solidFill>
                <a:schemeClr val="tx1">
                  <a:lumMod val="75000"/>
                  <a:lumOff val="25000"/>
                </a:schemeClr>
              </a:solidFill>
              <a:ea typeface="+mn-ea"/>
            </a:endParaRPr>
          </a:p>
        </p:txBody>
      </p:sp>
    </p:spTree>
  </p:cSld>
  <p:clrMapOvr>
    <a:masterClrMapping/>
  </p:clrMapOvr>
  <p:transition spd="med">
    <p:random/>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Public Entities</a:t>
            </a:r>
          </a:p>
          <a:p>
            <a:pPr fontAlgn="auto">
              <a:spcAft>
                <a:spcPts val="0"/>
              </a:spcAft>
              <a:buFont typeface="Arial"/>
              <a:buChar char="•"/>
              <a:defRPr/>
            </a:pPr>
            <a:endParaRPr lang="en-US" sz="2400" dirty="0" smtClean="0">
              <a:ea typeface="+mn-ea"/>
            </a:endParaRPr>
          </a:p>
          <a:p>
            <a:pPr lvl="1" fontAlgn="auto">
              <a:spcAft>
                <a:spcPts val="0"/>
              </a:spcAft>
              <a:buFont typeface="Arial"/>
              <a:buChar char="–"/>
              <a:defRPr/>
            </a:pPr>
            <a:r>
              <a:rPr lang="en-US" dirty="0" smtClean="0">
                <a:solidFill>
                  <a:schemeClr val="tx1">
                    <a:lumMod val="75000"/>
                    <a:lumOff val="25000"/>
                  </a:schemeClr>
                </a:solidFill>
                <a:ea typeface="+mn-ea"/>
              </a:rPr>
              <a:t>“Any political subdivision” of the state </a:t>
            </a:r>
          </a:p>
          <a:p>
            <a:pPr lvl="1" fontAlgn="auto">
              <a:spcAft>
                <a:spcPts val="0"/>
              </a:spcAft>
              <a:buFont typeface="Arial"/>
              <a:buChar char="–"/>
              <a:defRPr/>
            </a:pPr>
            <a:endParaRPr lang="en-US" dirty="0" smtClean="0">
              <a:solidFill>
                <a:schemeClr val="tx1">
                  <a:lumMod val="75000"/>
                  <a:lumOff val="25000"/>
                </a:schemeClr>
              </a:solidFill>
              <a:ea typeface="+mn-ea"/>
            </a:endParaRPr>
          </a:p>
          <a:p>
            <a:pPr lvl="2" fontAlgn="auto">
              <a:spcAft>
                <a:spcPts val="0"/>
              </a:spcAft>
              <a:buFont typeface="Arial"/>
              <a:buChar char="•"/>
              <a:defRPr/>
            </a:pPr>
            <a:r>
              <a:rPr lang="en-US" dirty="0" smtClean="0">
                <a:solidFill>
                  <a:schemeClr val="tx1">
                    <a:lumMod val="75000"/>
                    <a:lumOff val="25000"/>
                  </a:schemeClr>
                </a:solidFill>
                <a:ea typeface="+mn-ea"/>
              </a:rPr>
              <a:t>Counties</a:t>
            </a:r>
          </a:p>
          <a:p>
            <a:pPr lvl="2" fontAlgn="auto">
              <a:spcAft>
                <a:spcPts val="0"/>
              </a:spcAft>
              <a:buFont typeface="Arial"/>
              <a:buChar char="•"/>
              <a:defRPr/>
            </a:pPr>
            <a:endParaRPr lang="en-US" dirty="0" smtClean="0">
              <a:solidFill>
                <a:schemeClr val="tx1">
                  <a:lumMod val="75000"/>
                  <a:lumOff val="25000"/>
                </a:schemeClr>
              </a:solidFill>
              <a:ea typeface="+mn-ea"/>
            </a:endParaRPr>
          </a:p>
          <a:p>
            <a:pPr lvl="2" fontAlgn="auto">
              <a:spcAft>
                <a:spcPts val="0"/>
              </a:spcAft>
              <a:buFont typeface="Arial"/>
              <a:buChar char="•"/>
              <a:defRPr/>
            </a:pPr>
            <a:r>
              <a:rPr lang="en-US" dirty="0" smtClean="0">
                <a:solidFill>
                  <a:schemeClr val="tx1">
                    <a:lumMod val="75000"/>
                    <a:lumOff val="25000"/>
                  </a:schemeClr>
                </a:solidFill>
                <a:ea typeface="+mn-ea"/>
              </a:rPr>
              <a:t>Municipalities</a:t>
            </a:r>
          </a:p>
          <a:p>
            <a:pPr lvl="2" fontAlgn="auto">
              <a:spcAft>
                <a:spcPts val="0"/>
              </a:spcAft>
              <a:buFont typeface="Arial"/>
              <a:buChar char="•"/>
              <a:defRPr/>
            </a:pPr>
            <a:endParaRPr lang="en-US" dirty="0" smtClean="0">
              <a:solidFill>
                <a:schemeClr val="tx1">
                  <a:lumMod val="75000"/>
                  <a:lumOff val="25000"/>
                </a:schemeClr>
              </a:solidFill>
              <a:ea typeface="+mn-ea"/>
            </a:endParaRPr>
          </a:p>
          <a:p>
            <a:pPr lvl="2" fontAlgn="auto">
              <a:spcAft>
                <a:spcPts val="0"/>
              </a:spcAft>
              <a:buFont typeface="Arial"/>
              <a:buChar char="•"/>
              <a:defRPr/>
            </a:pPr>
            <a:r>
              <a:rPr lang="en-US" dirty="0" smtClean="0">
                <a:solidFill>
                  <a:schemeClr val="tx1">
                    <a:lumMod val="75000"/>
                    <a:lumOff val="25000"/>
                  </a:schemeClr>
                </a:solidFill>
                <a:ea typeface="+mn-ea"/>
              </a:rPr>
              <a:t>Towns</a:t>
            </a:r>
          </a:p>
        </p:txBody>
      </p:sp>
    </p:spTree>
  </p:cSld>
  <p:clrMapOvr>
    <a:masterClrMapping/>
  </p:clrMapOvr>
  <p:transition spd="med">
    <p:random/>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Public Entities</a:t>
            </a:r>
          </a:p>
          <a:p>
            <a:pPr fontAlgn="auto">
              <a:spcAft>
                <a:spcPts val="0"/>
              </a:spcAft>
              <a:buFont typeface="Arial"/>
              <a:buChar char="•"/>
              <a:defRPr/>
            </a:pPr>
            <a:endParaRPr lang="en-US" sz="2400" dirty="0" smtClean="0">
              <a:ea typeface="+mn-ea"/>
            </a:endParaRPr>
          </a:p>
          <a:p>
            <a:pPr lvl="1" fontAlgn="auto">
              <a:spcAft>
                <a:spcPts val="0"/>
              </a:spcAft>
              <a:buFont typeface="Arial"/>
              <a:buChar char="–"/>
              <a:defRPr/>
            </a:pPr>
            <a:r>
              <a:rPr lang="en-US" dirty="0" smtClean="0">
                <a:solidFill>
                  <a:schemeClr val="tx1">
                    <a:lumMod val="75000"/>
                    <a:lumOff val="25000"/>
                  </a:schemeClr>
                </a:solidFill>
                <a:ea typeface="+mn-ea"/>
              </a:rPr>
              <a:t>What about water systems, local utilities, hospitals, libraries, etc.?</a:t>
            </a:r>
          </a:p>
          <a:p>
            <a:pPr lvl="1" fontAlgn="auto">
              <a:spcAft>
                <a:spcPts val="0"/>
              </a:spcAft>
              <a:buFont typeface="Arial"/>
              <a:buChar char="–"/>
              <a:defRPr/>
            </a:pPr>
            <a:endParaRPr lang="en-US" sz="2300" dirty="0" smtClean="0">
              <a:solidFill>
                <a:schemeClr val="tx1">
                  <a:lumMod val="75000"/>
                  <a:lumOff val="25000"/>
                </a:schemeClr>
              </a:solidFill>
              <a:ea typeface="+mn-ea"/>
            </a:endParaRPr>
          </a:p>
          <a:p>
            <a:pPr lvl="2" fontAlgn="auto">
              <a:spcAft>
                <a:spcPts val="0"/>
              </a:spcAft>
              <a:buFont typeface="Arial"/>
              <a:buChar char="•"/>
              <a:defRPr/>
            </a:pPr>
            <a:r>
              <a:rPr lang="en-US" dirty="0" smtClean="0">
                <a:solidFill>
                  <a:schemeClr val="tx1">
                    <a:lumMod val="75000"/>
                    <a:lumOff val="25000"/>
                  </a:schemeClr>
                </a:solidFill>
                <a:ea typeface="+mn-ea"/>
              </a:rPr>
              <a:t>Whether the Alabama Immigration Act applies to contracts with such entities depends entirely on whether the system is owned by a county or municipality or by a “public corporation.”</a:t>
            </a:r>
          </a:p>
          <a:p>
            <a:pPr lvl="2" fontAlgn="auto">
              <a:spcAft>
                <a:spcPts val="0"/>
              </a:spcAft>
              <a:buFont typeface="Arial"/>
              <a:buChar char="•"/>
              <a:defRPr/>
            </a:pPr>
            <a:endParaRPr lang="en-US" dirty="0" smtClean="0">
              <a:solidFill>
                <a:schemeClr val="tx1">
                  <a:lumMod val="75000"/>
                  <a:lumOff val="25000"/>
                </a:schemeClr>
              </a:solidFill>
              <a:ea typeface="+mn-ea"/>
            </a:endParaRPr>
          </a:p>
          <a:p>
            <a:pPr lvl="2" fontAlgn="auto">
              <a:spcAft>
                <a:spcPts val="0"/>
              </a:spcAft>
              <a:buFont typeface="Arial"/>
              <a:buChar char="•"/>
              <a:defRPr/>
            </a:pPr>
            <a:r>
              <a:rPr lang="en-US" b="1" dirty="0" smtClean="0">
                <a:solidFill>
                  <a:schemeClr val="tx1">
                    <a:lumMod val="75000"/>
                    <a:lumOff val="25000"/>
                  </a:schemeClr>
                </a:solidFill>
                <a:ea typeface="+mn-ea"/>
              </a:rPr>
              <a:t>How do you know?  </a:t>
            </a:r>
            <a:r>
              <a:rPr lang="en-US" b="1" dirty="0" smtClean="0">
                <a:solidFill>
                  <a:srgbClr val="C00000"/>
                </a:solidFill>
                <a:ea typeface="+mn-ea"/>
              </a:rPr>
              <a:t>You have to ask.</a:t>
            </a:r>
            <a:endParaRPr lang="en-US" b="1" dirty="0">
              <a:solidFill>
                <a:srgbClr val="C00000"/>
              </a:solidFill>
              <a:ea typeface="+mn-ea"/>
            </a:endParaRPr>
          </a:p>
        </p:txBody>
      </p:sp>
    </p:spTree>
  </p:cSld>
  <p:clrMapOvr>
    <a:masterClrMapping/>
  </p:clrMapOvr>
  <p:transition spd="med">
    <p:random/>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Public Entities</a:t>
            </a:r>
          </a:p>
          <a:p>
            <a:pPr fontAlgn="auto">
              <a:spcAft>
                <a:spcPts val="0"/>
              </a:spcAft>
              <a:buFont typeface="Arial"/>
              <a:buChar char="•"/>
              <a:defRPr/>
            </a:pPr>
            <a:endParaRPr lang="en-US" sz="2400" dirty="0" smtClean="0">
              <a:ea typeface="+mn-ea"/>
            </a:endParaRPr>
          </a:p>
          <a:p>
            <a:pPr lvl="1" fontAlgn="auto">
              <a:spcAft>
                <a:spcPts val="0"/>
              </a:spcAft>
              <a:buFont typeface="Arial"/>
              <a:buChar char="–"/>
              <a:defRPr/>
            </a:pPr>
            <a:r>
              <a:rPr lang="en-US" dirty="0" smtClean="0">
                <a:solidFill>
                  <a:schemeClr val="tx1">
                    <a:lumMod val="75000"/>
                    <a:lumOff val="25000"/>
                  </a:schemeClr>
                </a:solidFill>
                <a:ea typeface="+mn-ea"/>
              </a:rPr>
              <a:t>“State-funded” entity</a:t>
            </a:r>
          </a:p>
          <a:p>
            <a:pPr lvl="1" fontAlgn="auto">
              <a:spcAft>
                <a:spcPts val="0"/>
              </a:spcAft>
              <a:buFont typeface="Arial"/>
              <a:buChar char="–"/>
              <a:defRPr/>
            </a:pPr>
            <a:endParaRPr lang="en-US" dirty="0" smtClean="0">
              <a:solidFill>
                <a:schemeClr val="tx1">
                  <a:lumMod val="75000"/>
                  <a:lumOff val="25000"/>
                </a:schemeClr>
              </a:solidFill>
              <a:ea typeface="+mn-ea"/>
            </a:endParaRPr>
          </a:p>
          <a:p>
            <a:pPr lvl="2" fontAlgn="auto">
              <a:spcAft>
                <a:spcPts val="0"/>
              </a:spcAft>
              <a:buFont typeface="Arial"/>
              <a:buChar char="•"/>
              <a:defRPr/>
            </a:pPr>
            <a:r>
              <a:rPr lang="en-US" dirty="0" smtClean="0">
                <a:solidFill>
                  <a:schemeClr val="tx1">
                    <a:lumMod val="75000"/>
                    <a:lumOff val="25000"/>
                  </a:schemeClr>
                </a:solidFill>
                <a:ea typeface="+mn-ea"/>
              </a:rPr>
              <a:t>Direct funding</a:t>
            </a:r>
          </a:p>
          <a:p>
            <a:pPr lvl="3" fontAlgn="auto">
              <a:spcAft>
                <a:spcPts val="0"/>
              </a:spcAft>
              <a:buFont typeface="Arial"/>
              <a:buChar char="–"/>
              <a:defRPr/>
            </a:pPr>
            <a:r>
              <a:rPr lang="en-US" dirty="0" smtClean="0">
                <a:solidFill>
                  <a:schemeClr val="tx1">
                    <a:lumMod val="75000"/>
                    <a:lumOff val="25000"/>
                  </a:schemeClr>
                </a:solidFill>
                <a:ea typeface="+mn-ea"/>
              </a:rPr>
              <a:t>State treasury</a:t>
            </a:r>
          </a:p>
          <a:p>
            <a:pPr lvl="2" fontAlgn="auto">
              <a:spcAft>
                <a:spcPts val="0"/>
              </a:spcAft>
              <a:buFont typeface="Arial"/>
              <a:buChar char="•"/>
              <a:defRPr/>
            </a:pPr>
            <a:r>
              <a:rPr lang="en-US" dirty="0" smtClean="0">
                <a:solidFill>
                  <a:schemeClr val="tx1">
                    <a:lumMod val="75000"/>
                    <a:lumOff val="25000"/>
                  </a:schemeClr>
                </a:solidFill>
                <a:ea typeface="+mn-ea"/>
              </a:rPr>
              <a:t>Flow-through funding</a:t>
            </a:r>
          </a:p>
          <a:p>
            <a:pPr lvl="3" fontAlgn="auto">
              <a:spcAft>
                <a:spcPts val="0"/>
              </a:spcAft>
              <a:buFont typeface="Arial"/>
              <a:buChar char="–"/>
              <a:defRPr/>
            </a:pPr>
            <a:r>
              <a:rPr lang="en-US" dirty="0" smtClean="0">
                <a:solidFill>
                  <a:schemeClr val="tx1">
                    <a:lumMod val="75000"/>
                    <a:lumOff val="25000"/>
                  </a:schemeClr>
                </a:solidFill>
                <a:ea typeface="+mn-ea"/>
              </a:rPr>
              <a:t>Federal funds funneled through state agencies – grants, housing programs, tax incentive programs</a:t>
            </a:r>
          </a:p>
          <a:p>
            <a:pPr lvl="3" fontAlgn="auto">
              <a:spcAft>
                <a:spcPts val="0"/>
              </a:spcAft>
              <a:buFont typeface="Arial"/>
              <a:buChar char="–"/>
              <a:defRPr/>
            </a:pPr>
            <a:endParaRPr lang="en-US" dirty="0" smtClean="0">
              <a:solidFill>
                <a:schemeClr val="tx1">
                  <a:lumMod val="75000"/>
                  <a:lumOff val="25000"/>
                </a:schemeClr>
              </a:solidFill>
              <a:ea typeface="+mn-ea"/>
            </a:endParaRPr>
          </a:p>
          <a:p>
            <a:pPr lvl="1" fontAlgn="auto">
              <a:spcAft>
                <a:spcPts val="0"/>
              </a:spcAft>
              <a:buFont typeface="Arial"/>
              <a:buChar char="–"/>
              <a:defRPr/>
            </a:pPr>
            <a:r>
              <a:rPr lang="en-US" dirty="0" smtClean="0">
                <a:solidFill>
                  <a:schemeClr val="tx1">
                    <a:lumMod val="75000"/>
                    <a:lumOff val="25000"/>
                  </a:schemeClr>
                </a:solidFill>
                <a:ea typeface="+mn-ea"/>
              </a:rPr>
              <a:t>If you deal with a state agency on an economic basis, the Alabama Immigration Act more than likely applies to your business relationship.</a:t>
            </a:r>
          </a:p>
          <a:p>
            <a:pPr lvl="3" fontAlgn="auto">
              <a:spcAft>
                <a:spcPts val="0"/>
              </a:spcAft>
              <a:buFont typeface="Arial"/>
              <a:buChar char="–"/>
              <a:defRPr/>
            </a:pPr>
            <a:endParaRPr lang="en-US" dirty="0" smtClean="0">
              <a:ea typeface="+mn-ea"/>
            </a:endParaRPr>
          </a:p>
          <a:p>
            <a:pPr lvl="3" fontAlgn="auto">
              <a:spcAft>
                <a:spcPts val="0"/>
              </a:spcAft>
              <a:buFont typeface="Arial"/>
              <a:buChar char="–"/>
              <a:defRPr/>
            </a:pPr>
            <a:endParaRPr lang="en-US" dirty="0" smtClean="0">
              <a:ea typeface="+mn-ea"/>
            </a:endParaRPr>
          </a:p>
          <a:p>
            <a:pPr lvl="2" fontAlgn="auto">
              <a:spcAft>
                <a:spcPts val="0"/>
              </a:spcAft>
              <a:buFont typeface="Arial"/>
              <a:buChar char="•"/>
              <a:defRPr/>
            </a:pPr>
            <a:endParaRPr lang="en-US" dirty="0">
              <a:ea typeface="+mn-ea"/>
            </a:endParaRPr>
          </a:p>
        </p:txBody>
      </p:sp>
    </p:spTree>
  </p:cSld>
  <p:clrMapOvr>
    <a:masterClrMapping/>
  </p:clrMapOvr>
  <p:transition spd="med">
    <p:random/>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Public Entities</a:t>
            </a:r>
          </a:p>
          <a:p>
            <a:pPr fontAlgn="auto">
              <a:spcAft>
                <a:spcPts val="0"/>
              </a:spcAft>
              <a:buFont typeface="Arial"/>
              <a:buChar char="•"/>
              <a:defRPr/>
            </a:pPr>
            <a:endParaRPr lang="en-US" dirty="0" smtClean="0">
              <a:ea typeface="+mn-ea"/>
            </a:endParaRPr>
          </a:p>
          <a:p>
            <a:pPr lvl="1" fontAlgn="auto">
              <a:spcAft>
                <a:spcPts val="0"/>
              </a:spcAft>
              <a:buFont typeface="Arial"/>
              <a:buChar char="–"/>
              <a:defRPr/>
            </a:pPr>
            <a:r>
              <a:rPr lang="en-US" dirty="0" smtClean="0">
                <a:solidFill>
                  <a:schemeClr val="tx1">
                    <a:lumMod val="75000"/>
                    <a:lumOff val="25000"/>
                  </a:schemeClr>
                </a:solidFill>
                <a:ea typeface="+mn-ea"/>
              </a:rPr>
              <a:t>A business entity or employer working on public contracts </a:t>
            </a:r>
            <a:r>
              <a:rPr lang="en-US" b="1" dirty="0" smtClean="0">
                <a:solidFill>
                  <a:srgbClr val="FF0000"/>
                </a:solidFill>
                <a:ea typeface="+mn-ea"/>
              </a:rPr>
              <a:t>shall </a:t>
            </a:r>
            <a:r>
              <a:rPr lang="en-US" dirty="0" smtClean="0">
                <a:solidFill>
                  <a:schemeClr val="tx1">
                    <a:lumMod val="75000"/>
                    <a:lumOff val="25000"/>
                  </a:schemeClr>
                </a:solidFill>
                <a:ea typeface="+mn-ea"/>
              </a:rPr>
              <a:t>enroll in E-Verify.</a:t>
            </a:r>
          </a:p>
        </p:txBody>
      </p:sp>
    </p:spTree>
  </p:cSld>
  <p:clrMapOvr>
    <a:masterClrMapping/>
  </p:clrMapOvr>
  <p:transition spd="med">
    <p:random/>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Public Entities</a:t>
            </a:r>
          </a:p>
          <a:p>
            <a:pPr fontAlgn="auto">
              <a:spcAft>
                <a:spcPts val="0"/>
              </a:spcAft>
              <a:buFont typeface="Arial"/>
              <a:buChar char="•"/>
              <a:defRPr/>
            </a:pPr>
            <a:endParaRPr lang="en-US" dirty="0" smtClean="0">
              <a:ea typeface="+mn-ea"/>
            </a:endParaRPr>
          </a:p>
          <a:p>
            <a:pPr lvl="1" fontAlgn="auto">
              <a:spcAft>
                <a:spcPts val="0"/>
              </a:spcAft>
              <a:buFont typeface="Arial"/>
              <a:buChar char="–"/>
              <a:defRPr/>
            </a:pPr>
            <a:r>
              <a:rPr lang="en-US" dirty="0" smtClean="0">
                <a:solidFill>
                  <a:schemeClr val="tx1">
                    <a:lumMod val="75000"/>
                    <a:lumOff val="25000"/>
                  </a:schemeClr>
                </a:solidFill>
                <a:ea typeface="+mn-ea"/>
              </a:rPr>
              <a:t>A business entity or employer working on public contracts shall attest to compliance with Section 9, by </a:t>
            </a:r>
            <a:r>
              <a:rPr lang="en-US" dirty="0" smtClean="0">
                <a:solidFill>
                  <a:srgbClr val="FF0000"/>
                </a:solidFill>
                <a:ea typeface="+mn-ea"/>
              </a:rPr>
              <a:t>sworn affidavit</a:t>
            </a:r>
            <a:r>
              <a:rPr lang="en-US" dirty="0" smtClean="0">
                <a:solidFill>
                  <a:schemeClr val="tx1">
                    <a:lumMod val="75000"/>
                    <a:lumOff val="25000"/>
                  </a:schemeClr>
                </a:solidFill>
                <a:ea typeface="+mn-ea"/>
              </a:rPr>
              <a:t> signed before a notary.</a:t>
            </a:r>
          </a:p>
          <a:p>
            <a:pPr lvl="1" fontAlgn="auto">
              <a:spcAft>
                <a:spcPts val="0"/>
              </a:spcAft>
              <a:buFont typeface="Arial"/>
              <a:buChar char="–"/>
              <a:defRPr/>
            </a:pPr>
            <a:endParaRPr lang="en-US" dirty="0" smtClean="0">
              <a:solidFill>
                <a:schemeClr val="tx1">
                  <a:lumMod val="75000"/>
                  <a:lumOff val="25000"/>
                </a:schemeClr>
              </a:solidFill>
              <a:ea typeface="+mn-ea"/>
            </a:endParaRPr>
          </a:p>
          <a:p>
            <a:pPr lvl="2" fontAlgn="auto">
              <a:spcAft>
                <a:spcPts val="0"/>
              </a:spcAft>
              <a:buFont typeface="Arial"/>
              <a:buChar char="•"/>
              <a:defRPr/>
            </a:pPr>
            <a:r>
              <a:rPr lang="en-US" dirty="0" smtClean="0">
                <a:solidFill>
                  <a:schemeClr val="tx1">
                    <a:lumMod val="75000"/>
                    <a:lumOff val="25000"/>
                  </a:schemeClr>
                </a:solidFill>
                <a:ea typeface="+mn-ea"/>
              </a:rPr>
              <a:t>A draft affidavit  is included in the materials on a flash drive available on request.</a:t>
            </a:r>
            <a:endParaRPr lang="en-US" dirty="0">
              <a:solidFill>
                <a:schemeClr val="tx1">
                  <a:lumMod val="75000"/>
                  <a:lumOff val="25000"/>
                </a:schemeClr>
              </a:solidFill>
              <a:ea typeface="+mn-ea"/>
            </a:endParaRPr>
          </a:p>
        </p:txBody>
      </p:sp>
    </p:spTree>
  </p:cSld>
  <p:clrMapOvr>
    <a:masterClrMapping/>
  </p:clrMapOvr>
  <p:transition spd="med">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dirty="0" smtClean="0">
                <a:ea typeface="+mn-ea"/>
              </a:rPr>
              <a:t>We Believe The Lawsuits Have Created  Uncertainty For Businesses And Workers.</a:t>
            </a:r>
          </a:p>
          <a:p>
            <a:pPr fontAlgn="auto">
              <a:spcAft>
                <a:spcPts val="0"/>
              </a:spcAft>
              <a:buFont typeface="Arial"/>
              <a:buChar char="•"/>
              <a:defRPr/>
            </a:pPr>
            <a:endParaRPr lang="en-US" dirty="0" smtClean="0">
              <a:ea typeface="+mn-ea"/>
            </a:endParaRPr>
          </a:p>
          <a:p>
            <a:pPr lvl="1" fontAlgn="auto">
              <a:spcAft>
                <a:spcPts val="0"/>
              </a:spcAft>
              <a:buFont typeface="Arial"/>
              <a:buChar char="–"/>
              <a:defRPr/>
            </a:pPr>
            <a:r>
              <a:rPr lang="en-US" dirty="0" smtClean="0">
                <a:solidFill>
                  <a:schemeClr val="tx1">
                    <a:lumMod val="75000"/>
                    <a:lumOff val="25000"/>
                  </a:schemeClr>
                </a:solidFill>
                <a:ea typeface="+mn-ea"/>
              </a:rPr>
              <a:t>Hispanic workers are uncertain about the potential for personal and family difficulties created by the Act.</a:t>
            </a:r>
          </a:p>
          <a:p>
            <a:pPr lvl="2" fontAlgn="auto">
              <a:spcAft>
                <a:spcPts val="0"/>
              </a:spcAft>
              <a:buFont typeface="Arial"/>
              <a:buChar char="•"/>
              <a:defRPr/>
            </a:pPr>
            <a:r>
              <a:rPr lang="en-US" dirty="0" smtClean="0">
                <a:solidFill>
                  <a:schemeClr val="tx1">
                    <a:lumMod val="75000"/>
                    <a:lumOff val="25000"/>
                  </a:schemeClr>
                </a:solidFill>
                <a:ea typeface="+mn-ea"/>
              </a:rPr>
              <a:t>Applying for and retaining employment, obtaining housing, profiling / police stops, criminal penalties.</a:t>
            </a:r>
          </a:p>
          <a:p>
            <a:pPr lvl="2" fontAlgn="auto">
              <a:spcAft>
                <a:spcPts val="0"/>
              </a:spcAft>
              <a:buFont typeface="Arial"/>
              <a:buChar char="•"/>
              <a:defRPr/>
            </a:pPr>
            <a:endParaRPr lang="en-US" dirty="0" smtClean="0">
              <a:solidFill>
                <a:schemeClr val="tx1">
                  <a:lumMod val="75000"/>
                  <a:lumOff val="25000"/>
                </a:schemeClr>
              </a:solidFill>
              <a:ea typeface="+mn-ea"/>
            </a:endParaRPr>
          </a:p>
          <a:p>
            <a:pPr lvl="1" fontAlgn="auto">
              <a:spcAft>
                <a:spcPts val="0"/>
              </a:spcAft>
              <a:buFont typeface="Arial"/>
              <a:buChar char="–"/>
              <a:defRPr/>
            </a:pPr>
            <a:r>
              <a:rPr lang="en-US" dirty="0" smtClean="0">
                <a:solidFill>
                  <a:schemeClr val="tx1">
                    <a:lumMod val="75000"/>
                    <a:lumOff val="25000"/>
                  </a:schemeClr>
                </a:solidFill>
                <a:ea typeface="+mn-ea"/>
              </a:rPr>
              <a:t>Businesses are uncertain about the provisions that apply to their business and are concerned about violating laws.</a:t>
            </a:r>
          </a:p>
          <a:p>
            <a:pPr lvl="2" fontAlgn="auto">
              <a:spcAft>
                <a:spcPts val="0"/>
              </a:spcAft>
              <a:buFont typeface="Arial"/>
              <a:buChar char="•"/>
              <a:defRPr/>
            </a:pPr>
            <a:r>
              <a:rPr lang="en-US" dirty="0" smtClean="0">
                <a:solidFill>
                  <a:schemeClr val="tx1">
                    <a:lumMod val="75000"/>
                    <a:lumOff val="25000"/>
                  </a:schemeClr>
                </a:solidFill>
                <a:ea typeface="+mn-ea"/>
              </a:rPr>
              <a:t>Immigration violations vs. federal discrimination laws (ethnic profiling).</a:t>
            </a:r>
          </a:p>
        </p:txBody>
      </p:sp>
    </p:spTree>
  </p:cSld>
  <p:clrMapOvr>
    <a:masterClrMapping/>
  </p:clrMapOvr>
  <p:transition spd="med">
    <p:random/>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Public Entities</a:t>
            </a:r>
          </a:p>
          <a:p>
            <a:pPr lvl="1" fontAlgn="auto">
              <a:spcAft>
                <a:spcPts val="0"/>
              </a:spcAft>
              <a:buFont typeface="Arial"/>
              <a:buChar char="–"/>
              <a:defRPr/>
            </a:pPr>
            <a:endParaRPr lang="en-US" dirty="0" smtClean="0">
              <a:solidFill>
                <a:schemeClr val="tx1">
                  <a:lumMod val="75000"/>
                  <a:lumOff val="25000"/>
                </a:schemeClr>
              </a:solidFill>
              <a:ea typeface="+mn-ea"/>
            </a:endParaRPr>
          </a:p>
          <a:p>
            <a:pPr lvl="1" fontAlgn="auto">
              <a:spcAft>
                <a:spcPts val="0"/>
              </a:spcAft>
              <a:buFont typeface="Arial"/>
              <a:buChar char="–"/>
              <a:defRPr/>
            </a:pPr>
            <a:r>
              <a:rPr lang="en-US" dirty="0" smtClean="0">
                <a:solidFill>
                  <a:schemeClr val="tx1">
                    <a:lumMod val="75000"/>
                    <a:lumOff val="25000"/>
                  </a:schemeClr>
                </a:solidFill>
                <a:ea typeface="+mn-ea"/>
              </a:rPr>
              <a:t>Penalties for Non-Compliance</a:t>
            </a:r>
          </a:p>
          <a:p>
            <a:pPr lvl="1" fontAlgn="auto">
              <a:spcAft>
                <a:spcPts val="0"/>
              </a:spcAft>
              <a:buFont typeface="Arial"/>
              <a:buChar char="–"/>
              <a:defRPr/>
            </a:pPr>
            <a:endParaRPr lang="en-US" dirty="0" smtClean="0">
              <a:ea typeface="+mn-ea"/>
            </a:endParaRPr>
          </a:p>
          <a:p>
            <a:pPr lvl="2" fontAlgn="auto">
              <a:spcAft>
                <a:spcPts val="0"/>
              </a:spcAft>
              <a:buFont typeface="Arial"/>
              <a:buChar char="•"/>
              <a:defRPr/>
            </a:pPr>
            <a:endParaRPr lang="en-US" dirty="0" smtClean="0">
              <a:ea typeface="+mn-ea"/>
            </a:endParaRPr>
          </a:p>
        </p:txBody>
      </p:sp>
    </p:spTree>
  </p:cSld>
  <p:clrMapOvr>
    <a:masterClrMapping/>
  </p:clrMapOvr>
  <p:transition spd="med">
    <p:random/>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Public Entities</a:t>
            </a:r>
          </a:p>
          <a:p>
            <a:pPr fontAlgn="auto">
              <a:spcAft>
                <a:spcPts val="0"/>
              </a:spcAft>
              <a:buFont typeface="Arial"/>
              <a:buChar char="•"/>
              <a:defRPr/>
            </a:pPr>
            <a:endParaRPr lang="en-US" dirty="0" smtClean="0">
              <a:ea typeface="+mn-ea"/>
            </a:endParaRPr>
          </a:p>
          <a:p>
            <a:pPr lvl="1" fontAlgn="auto">
              <a:spcAft>
                <a:spcPts val="0"/>
              </a:spcAft>
              <a:buFont typeface="Arial"/>
              <a:buChar char="–"/>
              <a:defRPr/>
            </a:pPr>
            <a:r>
              <a:rPr lang="en-US" dirty="0" smtClean="0">
                <a:ea typeface="+mn-ea"/>
              </a:rPr>
              <a:t>First Violation</a:t>
            </a:r>
          </a:p>
          <a:p>
            <a:pPr lvl="1" fontAlgn="auto">
              <a:spcAft>
                <a:spcPts val="0"/>
              </a:spcAft>
              <a:buFont typeface="Arial"/>
              <a:buChar char="–"/>
              <a:defRPr/>
            </a:pPr>
            <a:endParaRPr lang="en-US" sz="1500" dirty="0" smtClean="0">
              <a:ea typeface="+mn-ea"/>
            </a:endParaRPr>
          </a:p>
          <a:p>
            <a:pPr lvl="2" fontAlgn="auto">
              <a:spcAft>
                <a:spcPts val="0"/>
              </a:spcAft>
              <a:buFont typeface="Arial"/>
              <a:buChar char="•"/>
              <a:defRPr/>
            </a:pPr>
            <a:r>
              <a:rPr lang="en-US" dirty="0" smtClean="0">
                <a:ea typeface="+mn-ea"/>
              </a:rPr>
              <a:t>The state, political subdivision, or state-funded entity </a:t>
            </a:r>
            <a:r>
              <a:rPr lang="en-US" b="1" dirty="0" smtClean="0">
                <a:solidFill>
                  <a:srgbClr val="FF0000"/>
                </a:solidFill>
                <a:ea typeface="+mn-ea"/>
              </a:rPr>
              <a:t>MAY</a:t>
            </a:r>
            <a:r>
              <a:rPr lang="en-US" dirty="0" smtClean="0">
                <a:ea typeface="+mn-ea"/>
              </a:rPr>
              <a:t> terminate the contract after providing notice  and an opportunity to be heard.</a:t>
            </a:r>
          </a:p>
          <a:p>
            <a:pPr lvl="2" fontAlgn="auto">
              <a:spcAft>
                <a:spcPts val="0"/>
              </a:spcAft>
              <a:buFont typeface="Arial"/>
              <a:buChar char="•"/>
              <a:defRPr/>
            </a:pPr>
            <a:endParaRPr lang="en-US" dirty="0" smtClean="0">
              <a:ea typeface="+mn-ea"/>
            </a:endParaRPr>
          </a:p>
          <a:p>
            <a:pPr lvl="2" fontAlgn="auto">
              <a:spcAft>
                <a:spcPts val="0"/>
              </a:spcAft>
              <a:buFont typeface="Arial"/>
              <a:buChar char="•"/>
              <a:defRPr/>
            </a:pPr>
            <a:r>
              <a:rPr lang="en-US" dirty="0" smtClean="0">
                <a:ea typeface="+mn-ea"/>
              </a:rPr>
              <a:t>The Attorney General</a:t>
            </a:r>
            <a:r>
              <a:rPr lang="en-US" b="1" dirty="0" smtClean="0">
                <a:ea typeface="+mn-ea"/>
              </a:rPr>
              <a:t> </a:t>
            </a:r>
            <a:r>
              <a:rPr lang="en-US" b="1" dirty="0" smtClean="0">
                <a:solidFill>
                  <a:srgbClr val="FF0000"/>
                </a:solidFill>
                <a:ea typeface="+mn-ea"/>
              </a:rPr>
              <a:t>MAY</a:t>
            </a:r>
            <a:r>
              <a:rPr lang="en-US" dirty="0" smtClean="0">
                <a:solidFill>
                  <a:srgbClr val="C00000"/>
                </a:solidFill>
                <a:ea typeface="+mn-ea"/>
              </a:rPr>
              <a:t> </a:t>
            </a:r>
            <a:r>
              <a:rPr lang="en-US" dirty="0" smtClean="0">
                <a:ea typeface="+mn-ea"/>
              </a:rPr>
              <a:t>bring an action to suspend the business licenses and permits of the business entity or employer for a period not to exceed 60 days</a:t>
            </a:r>
          </a:p>
          <a:p>
            <a:pPr fontAlgn="auto">
              <a:spcAft>
                <a:spcPts val="0"/>
              </a:spcAft>
              <a:buFont typeface="Arial"/>
              <a:buChar char="•"/>
              <a:defRPr/>
            </a:pPr>
            <a:endParaRPr lang="en-US" dirty="0" smtClean="0">
              <a:ea typeface="+mn-ea"/>
            </a:endParaRPr>
          </a:p>
          <a:p>
            <a:pPr lvl="1" fontAlgn="auto">
              <a:spcAft>
                <a:spcPts val="0"/>
              </a:spcAft>
              <a:buFont typeface="Arial"/>
              <a:buChar char="–"/>
              <a:defRPr/>
            </a:pPr>
            <a:endParaRPr lang="en-US" dirty="0">
              <a:ea typeface="+mn-ea"/>
            </a:endParaRPr>
          </a:p>
        </p:txBody>
      </p:sp>
    </p:spTree>
  </p:cSld>
  <p:clrMapOvr>
    <a:masterClrMapping/>
  </p:clrMapOvr>
  <p:transition spd="med">
    <p:random/>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Public Entities</a:t>
            </a:r>
          </a:p>
          <a:p>
            <a:pPr fontAlgn="auto">
              <a:spcAft>
                <a:spcPts val="0"/>
              </a:spcAft>
              <a:buFont typeface="Arial"/>
              <a:buChar char="•"/>
              <a:defRPr/>
            </a:pPr>
            <a:endParaRPr lang="en-US" dirty="0" smtClean="0">
              <a:ea typeface="+mn-ea"/>
            </a:endParaRPr>
          </a:p>
          <a:p>
            <a:pPr lvl="1" fontAlgn="auto">
              <a:spcAft>
                <a:spcPts val="0"/>
              </a:spcAft>
              <a:buFont typeface="Arial"/>
              <a:buChar char="–"/>
              <a:defRPr/>
            </a:pPr>
            <a:r>
              <a:rPr lang="en-US" dirty="0" smtClean="0">
                <a:ea typeface="+mn-ea"/>
              </a:rPr>
              <a:t>Second and Subsequent Violations</a:t>
            </a:r>
          </a:p>
          <a:p>
            <a:pPr lvl="1" fontAlgn="auto">
              <a:spcAft>
                <a:spcPts val="0"/>
              </a:spcAft>
              <a:buFont typeface="Arial"/>
              <a:buChar char="–"/>
              <a:defRPr/>
            </a:pPr>
            <a:endParaRPr lang="en-US" dirty="0" smtClean="0">
              <a:ea typeface="+mn-ea"/>
            </a:endParaRPr>
          </a:p>
          <a:p>
            <a:pPr lvl="2" fontAlgn="auto">
              <a:spcAft>
                <a:spcPts val="0"/>
              </a:spcAft>
              <a:buFont typeface="Arial"/>
              <a:buChar char="•"/>
              <a:defRPr/>
            </a:pPr>
            <a:r>
              <a:rPr lang="en-US" dirty="0" smtClean="0">
                <a:ea typeface="+mn-ea"/>
              </a:rPr>
              <a:t>The state, political subdivision, or any state-funded entity </a:t>
            </a:r>
            <a:r>
              <a:rPr lang="en-US" b="1" dirty="0" smtClean="0">
                <a:solidFill>
                  <a:srgbClr val="FF0000"/>
                </a:solidFill>
                <a:ea typeface="+mn-ea"/>
              </a:rPr>
              <a:t>SHALL</a:t>
            </a:r>
            <a:r>
              <a:rPr lang="en-US" dirty="0" smtClean="0">
                <a:solidFill>
                  <a:srgbClr val="FF0000"/>
                </a:solidFill>
                <a:ea typeface="+mn-ea"/>
              </a:rPr>
              <a:t> terminate the contract</a:t>
            </a:r>
            <a:r>
              <a:rPr lang="en-US" dirty="0" smtClean="0">
                <a:solidFill>
                  <a:srgbClr val="C00000"/>
                </a:solidFill>
                <a:ea typeface="+mn-ea"/>
              </a:rPr>
              <a:t> </a:t>
            </a:r>
            <a:r>
              <a:rPr lang="en-US" dirty="0" smtClean="0">
                <a:ea typeface="+mn-ea"/>
              </a:rPr>
              <a:t>after providing notice and an opportunity to be heard. </a:t>
            </a:r>
          </a:p>
          <a:p>
            <a:pPr lvl="2" fontAlgn="auto">
              <a:spcAft>
                <a:spcPts val="0"/>
              </a:spcAft>
              <a:buFont typeface="Arial"/>
              <a:buChar char="•"/>
              <a:defRPr/>
            </a:pPr>
            <a:endParaRPr lang="en-US" dirty="0" smtClean="0">
              <a:ea typeface="+mn-ea"/>
            </a:endParaRPr>
          </a:p>
          <a:p>
            <a:pPr lvl="2" fontAlgn="auto">
              <a:spcAft>
                <a:spcPts val="0"/>
              </a:spcAft>
              <a:buFont typeface="Arial"/>
              <a:buChar char="•"/>
              <a:defRPr/>
            </a:pPr>
            <a:r>
              <a:rPr lang="en-US" dirty="0" smtClean="0">
                <a:ea typeface="+mn-ea"/>
              </a:rPr>
              <a:t>The Attorney General </a:t>
            </a:r>
            <a:r>
              <a:rPr lang="en-US" b="1" dirty="0" smtClean="0">
                <a:solidFill>
                  <a:srgbClr val="FF0000"/>
                </a:solidFill>
                <a:ea typeface="+mn-ea"/>
              </a:rPr>
              <a:t>MAY</a:t>
            </a:r>
            <a:r>
              <a:rPr lang="en-US" dirty="0" smtClean="0">
                <a:ea typeface="+mn-ea"/>
              </a:rPr>
              <a:t> bring an action to </a:t>
            </a:r>
            <a:r>
              <a:rPr lang="en-US" dirty="0" smtClean="0">
                <a:solidFill>
                  <a:srgbClr val="FF0000"/>
                </a:solidFill>
                <a:ea typeface="+mn-ea"/>
              </a:rPr>
              <a:t>permanently revoke </a:t>
            </a:r>
            <a:r>
              <a:rPr lang="en-US" dirty="0" smtClean="0">
                <a:ea typeface="+mn-ea"/>
              </a:rPr>
              <a:t>the business licenses and permits of the business entity or employer</a:t>
            </a:r>
          </a:p>
          <a:p>
            <a:pPr lvl="1" fontAlgn="auto">
              <a:spcAft>
                <a:spcPts val="0"/>
              </a:spcAft>
              <a:buFont typeface="Arial"/>
              <a:buChar char="–"/>
              <a:defRPr/>
            </a:pPr>
            <a:endParaRPr lang="en-US" dirty="0" smtClean="0">
              <a:ea typeface="+mn-ea"/>
            </a:endParaRPr>
          </a:p>
          <a:p>
            <a:pPr lvl="2" fontAlgn="auto">
              <a:spcAft>
                <a:spcPts val="0"/>
              </a:spcAft>
              <a:buFont typeface="Arial"/>
              <a:buChar char="•"/>
              <a:defRPr/>
            </a:pPr>
            <a:endParaRPr lang="en-US" dirty="0">
              <a:ea typeface="+mn-ea"/>
            </a:endParaRPr>
          </a:p>
        </p:txBody>
      </p:sp>
    </p:spTree>
  </p:cSld>
  <p:clrMapOvr>
    <a:masterClrMapping/>
  </p:clrMapOvr>
  <p:transition spd="med">
    <p:random/>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Public Entities</a:t>
            </a:r>
          </a:p>
          <a:p>
            <a:pPr fontAlgn="auto">
              <a:spcAft>
                <a:spcPts val="0"/>
              </a:spcAft>
              <a:buFont typeface="Arial"/>
              <a:buChar char="•"/>
              <a:defRPr/>
            </a:pPr>
            <a:endParaRPr lang="en-US" sz="2400" dirty="0" smtClean="0">
              <a:ea typeface="+mn-ea"/>
            </a:endParaRPr>
          </a:p>
          <a:p>
            <a:pPr lvl="1" fontAlgn="auto">
              <a:spcAft>
                <a:spcPts val="0"/>
              </a:spcAft>
              <a:buFont typeface="Arial"/>
              <a:buChar char="–"/>
              <a:defRPr/>
            </a:pPr>
            <a:r>
              <a:rPr lang="en-US" sz="2300" b="1" dirty="0" smtClean="0">
                <a:solidFill>
                  <a:srgbClr val="C00000"/>
                </a:solidFill>
                <a:ea typeface="+mn-ea"/>
              </a:rPr>
              <a:t> </a:t>
            </a:r>
            <a:r>
              <a:rPr lang="en-US" b="1" dirty="0" smtClean="0">
                <a:solidFill>
                  <a:srgbClr val="FF0000"/>
                </a:solidFill>
                <a:ea typeface="+mn-ea"/>
              </a:rPr>
              <a:t>SAFE-HARBORS:</a:t>
            </a:r>
          </a:p>
          <a:p>
            <a:pPr fontAlgn="auto">
              <a:spcAft>
                <a:spcPts val="0"/>
              </a:spcAft>
              <a:buFont typeface="Arial"/>
              <a:buChar char="•"/>
              <a:defRPr/>
            </a:pPr>
            <a:endParaRPr lang="en-US" sz="2000" dirty="0" smtClean="0">
              <a:ea typeface="+mn-ea"/>
            </a:endParaRPr>
          </a:p>
          <a:p>
            <a:pPr lvl="2" fontAlgn="auto">
              <a:spcAft>
                <a:spcPts val="0"/>
              </a:spcAft>
              <a:buFont typeface="Arial"/>
              <a:buChar char="•"/>
              <a:defRPr/>
            </a:pPr>
            <a:r>
              <a:rPr lang="en-US" dirty="0" smtClean="0">
                <a:solidFill>
                  <a:schemeClr val="tx1">
                    <a:lumMod val="75000"/>
                    <a:lumOff val="25000"/>
                  </a:schemeClr>
                </a:solidFill>
                <a:ea typeface="+mn-ea"/>
              </a:rPr>
              <a:t>Under the Alabama Immigration Act business entities and employers with public contracts which participate in the E-Verify program</a:t>
            </a:r>
            <a:r>
              <a:rPr lang="en-US" dirty="0" smtClean="0">
                <a:solidFill>
                  <a:srgbClr val="C00000"/>
                </a:solidFill>
                <a:ea typeface="+mn-ea"/>
              </a:rPr>
              <a:t> </a:t>
            </a:r>
            <a:r>
              <a:rPr lang="en-US" b="1" dirty="0" smtClean="0">
                <a:solidFill>
                  <a:srgbClr val="FF0000"/>
                </a:solidFill>
                <a:ea typeface="+mn-ea"/>
              </a:rPr>
              <a:t>shall not be found to have violated</a:t>
            </a:r>
            <a:r>
              <a:rPr lang="en-US" b="1" dirty="0" smtClean="0">
                <a:solidFill>
                  <a:srgbClr val="C00000"/>
                </a:solidFill>
                <a:ea typeface="+mn-ea"/>
              </a:rPr>
              <a:t> </a:t>
            </a:r>
            <a:r>
              <a:rPr lang="en-US" dirty="0" smtClean="0">
                <a:solidFill>
                  <a:schemeClr val="tx1">
                    <a:lumMod val="75000"/>
                    <a:lumOff val="25000"/>
                  </a:schemeClr>
                </a:solidFill>
                <a:ea typeface="+mn-ea"/>
              </a:rPr>
              <a:t>Section 9.</a:t>
            </a:r>
          </a:p>
        </p:txBody>
      </p:sp>
    </p:spTree>
  </p:cSld>
  <p:clrMapOvr>
    <a:masterClrMapping/>
  </p:clrMapOvr>
  <p:transition spd="med">
    <p:random/>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Public Entities</a:t>
            </a:r>
          </a:p>
          <a:p>
            <a:pPr fontAlgn="auto">
              <a:spcAft>
                <a:spcPts val="0"/>
              </a:spcAft>
              <a:buFont typeface="Arial"/>
              <a:buChar char="•"/>
              <a:defRPr/>
            </a:pPr>
            <a:endParaRPr lang="en-US" sz="2000" dirty="0" smtClean="0">
              <a:ea typeface="+mn-ea"/>
            </a:endParaRPr>
          </a:p>
          <a:p>
            <a:pPr lvl="1" fontAlgn="auto">
              <a:spcAft>
                <a:spcPts val="0"/>
              </a:spcAft>
              <a:buFont typeface="Arial"/>
              <a:buChar char="–"/>
              <a:defRPr/>
            </a:pPr>
            <a:r>
              <a:rPr lang="en-US" b="1" dirty="0" smtClean="0">
                <a:solidFill>
                  <a:srgbClr val="FF0000"/>
                </a:solidFill>
                <a:ea typeface="+mn-ea"/>
              </a:rPr>
              <a:t>SAFE HARBORS</a:t>
            </a:r>
          </a:p>
          <a:p>
            <a:pPr lvl="1" fontAlgn="auto">
              <a:spcAft>
                <a:spcPts val="0"/>
              </a:spcAft>
              <a:buFont typeface="Arial"/>
              <a:buChar char="–"/>
              <a:defRPr/>
            </a:pPr>
            <a:endParaRPr lang="en-US" dirty="0" smtClean="0">
              <a:solidFill>
                <a:schemeClr val="tx1">
                  <a:lumMod val="75000"/>
                  <a:lumOff val="25000"/>
                </a:schemeClr>
              </a:solidFill>
              <a:ea typeface="+mn-ea"/>
            </a:endParaRPr>
          </a:p>
          <a:p>
            <a:pPr lvl="2" fontAlgn="auto">
              <a:spcAft>
                <a:spcPts val="0"/>
              </a:spcAft>
              <a:buFont typeface="Arial"/>
              <a:buChar char="•"/>
              <a:defRPr/>
            </a:pPr>
            <a:r>
              <a:rPr lang="en-US" dirty="0" smtClean="0">
                <a:solidFill>
                  <a:schemeClr val="tx1">
                    <a:lumMod val="75000"/>
                    <a:lumOff val="25000"/>
                  </a:schemeClr>
                </a:solidFill>
                <a:ea typeface="+mn-ea"/>
              </a:rPr>
              <a:t>No business entity or employer working on a public contract will be liable for violations by direct subcontractors </a:t>
            </a:r>
            <a:r>
              <a:rPr lang="en-US" b="1" dirty="0" smtClean="0">
                <a:solidFill>
                  <a:srgbClr val="FF0000"/>
                </a:solidFill>
                <a:ea typeface="+mn-ea"/>
              </a:rPr>
              <a:t>IF</a:t>
            </a:r>
            <a:r>
              <a:rPr lang="en-US" dirty="0" smtClean="0">
                <a:solidFill>
                  <a:schemeClr val="tx1">
                    <a:lumMod val="75000"/>
                    <a:lumOff val="25000"/>
                  </a:schemeClr>
                </a:solidFill>
                <a:ea typeface="+mn-ea"/>
              </a:rPr>
              <a:t> </a:t>
            </a:r>
          </a:p>
          <a:p>
            <a:pPr lvl="1" fontAlgn="auto">
              <a:spcAft>
                <a:spcPts val="0"/>
              </a:spcAft>
              <a:buFont typeface="Arial"/>
              <a:buChar char="–"/>
              <a:defRPr/>
            </a:pPr>
            <a:endParaRPr lang="en-US" sz="1900" dirty="0" smtClean="0">
              <a:solidFill>
                <a:schemeClr val="tx1">
                  <a:lumMod val="75000"/>
                  <a:lumOff val="25000"/>
                </a:schemeClr>
              </a:solidFill>
              <a:ea typeface="+mn-ea"/>
            </a:endParaRPr>
          </a:p>
          <a:p>
            <a:pPr lvl="3" fontAlgn="auto">
              <a:spcAft>
                <a:spcPts val="0"/>
              </a:spcAft>
              <a:buFont typeface="Arial"/>
              <a:buChar char="–"/>
              <a:defRPr/>
            </a:pPr>
            <a:r>
              <a:rPr lang="en-US" dirty="0" smtClean="0">
                <a:solidFill>
                  <a:schemeClr val="tx1">
                    <a:lumMod val="75000"/>
                    <a:lumOff val="25000"/>
                  </a:schemeClr>
                </a:solidFill>
                <a:ea typeface="+mn-ea"/>
              </a:rPr>
              <a:t>the contractor receives a sworn affidavit of compliance from the subcontractor, </a:t>
            </a:r>
            <a:r>
              <a:rPr lang="en-US" dirty="0" smtClean="0">
                <a:solidFill>
                  <a:srgbClr val="FF0000"/>
                </a:solidFill>
                <a:ea typeface="+mn-ea"/>
              </a:rPr>
              <a:t>UNLESS</a:t>
            </a:r>
          </a:p>
          <a:p>
            <a:pPr lvl="2" fontAlgn="auto">
              <a:spcAft>
                <a:spcPts val="0"/>
              </a:spcAft>
              <a:buFont typeface="Arial"/>
              <a:buChar char="•"/>
              <a:defRPr/>
            </a:pPr>
            <a:endParaRPr lang="en-US" dirty="0" smtClean="0">
              <a:solidFill>
                <a:schemeClr val="tx1">
                  <a:lumMod val="75000"/>
                  <a:lumOff val="25000"/>
                </a:schemeClr>
              </a:solidFill>
              <a:ea typeface="+mn-ea"/>
            </a:endParaRPr>
          </a:p>
          <a:p>
            <a:pPr lvl="3" fontAlgn="auto">
              <a:spcAft>
                <a:spcPts val="0"/>
              </a:spcAft>
              <a:buFont typeface="Arial"/>
              <a:buChar char="–"/>
              <a:defRPr/>
            </a:pPr>
            <a:r>
              <a:rPr lang="en-US" dirty="0" smtClean="0">
                <a:solidFill>
                  <a:schemeClr val="tx1">
                    <a:lumMod val="75000"/>
                    <a:lumOff val="25000"/>
                  </a:schemeClr>
                </a:solidFill>
                <a:ea typeface="+mn-ea"/>
              </a:rPr>
              <a:t>the contractor knows the subcontractor is not in compliance.</a:t>
            </a:r>
          </a:p>
          <a:p>
            <a:pPr lvl="2" fontAlgn="auto">
              <a:spcAft>
                <a:spcPts val="0"/>
              </a:spcAft>
              <a:buFont typeface="Arial"/>
              <a:buChar char="•"/>
              <a:defRPr/>
            </a:pPr>
            <a:endParaRPr lang="en-US" sz="1700" dirty="0" smtClean="0">
              <a:ea typeface="+mn-ea"/>
            </a:endParaRPr>
          </a:p>
          <a:p>
            <a:pPr lvl="3" fontAlgn="auto">
              <a:spcAft>
                <a:spcPts val="0"/>
              </a:spcAft>
              <a:buFont typeface="Arial"/>
              <a:buChar char="–"/>
              <a:defRPr/>
            </a:pPr>
            <a:endParaRPr lang="en-US" sz="1500" dirty="0" smtClean="0">
              <a:ea typeface="+mn-ea"/>
            </a:endParaRPr>
          </a:p>
        </p:txBody>
      </p:sp>
    </p:spTree>
  </p:cSld>
  <p:clrMapOvr>
    <a:masterClrMapping/>
  </p:clrMapOvr>
  <p:transition spd="med">
    <p:random/>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endParaRPr lang="en-US" sz="2400" dirty="0" smtClean="0">
              <a:ea typeface="+mn-ea"/>
            </a:endParaRPr>
          </a:p>
          <a:p>
            <a:pPr fontAlgn="auto">
              <a:spcAft>
                <a:spcPts val="0"/>
              </a:spcAft>
              <a:buFont typeface="Arial"/>
              <a:buChar char="•"/>
              <a:defRPr/>
            </a:pPr>
            <a:endParaRPr lang="en-US" sz="2400" dirty="0" smtClean="0">
              <a:ea typeface="+mn-ea"/>
            </a:endParaRPr>
          </a:p>
          <a:p>
            <a:pPr algn="ctr" fontAlgn="auto">
              <a:spcAft>
                <a:spcPts val="0"/>
              </a:spcAft>
              <a:buFont typeface="Arial"/>
              <a:buNone/>
              <a:defRPr/>
            </a:pPr>
            <a:r>
              <a:rPr lang="en-US" sz="2400" dirty="0" smtClean="0">
                <a:ea typeface="+mn-ea"/>
              </a:rPr>
              <a:t>So, given the current state of immigration laws, </a:t>
            </a:r>
          </a:p>
          <a:p>
            <a:pPr algn="ctr" fontAlgn="auto">
              <a:spcAft>
                <a:spcPts val="0"/>
              </a:spcAft>
              <a:buFont typeface="Arial"/>
              <a:buNone/>
              <a:defRPr/>
            </a:pPr>
            <a:r>
              <a:rPr lang="en-US" sz="2400" dirty="0" smtClean="0">
                <a:ea typeface="+mn-ea"/>
              </a:rPr>
              <a:t>what is the wisest course of action for </a:t>
            </a:r>
          </a:p>
          <a:p>
            <a:pPr algn="ctr" fontAlgn="auto">
              <a:spcAft>
                <a:spcPts val="0"/>
              </a:spcAft>
              <a:buFont typeface="Arial"/>
              <a:buNone/>
              <a:defRPr/>
            </a:pPr>
            <a:r>
              <a:rPr lang="en-US" sz="2400" dirty="0" smtClean="0">
                <a:ea typeface="+mn-ea"/>
              </a:rPr>
              <a:t>your business?</a:t>
            </a:r>
            <a:endParaRPr lang="en-US" sz="2400" dirty="0">
              <a:ea typeface="+mn-ea"/>
            </a:endParaRPr>
          </a:p>
        </p:txBody>
      </p:sp>
    </p:spTree>
  </p:cSld>
  <p:clrMapOvr>
    <a:masterClrMapping/>
  </p:clrMapOvr>
  <p:transition spd="med">
    <p:random/>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In Sum</a:t>
            </a:r>
          </a:p>
          <a:p>
            <a:pPr fontAlgn="auto">
              <a:spcAft>
                <a:spcPts val="0"/>
              </a:spcAft>
              <a:buFont typeface="Arial"/>
              <a:buChar char="•"/>
              <a:defRPr/>
            </a:pPr>
            <a:endParaRPr lang="en-US" dirty="0" smtClean="0">
              <a:ea typeface="+mn-ea"/>
            </a:endParaRPr>
          </a:p>
          <a:p>
            <a:pPr lvl="1" fontAlgn="auto">
              <a:spcAft>
                <a:spcPts val="0"/>
              </a:spcAft>
              <a:buFont typeface="Arial"/>
              <a:buChar char="–"/>
              <a:defRPr/>
            </a:pPr>
            <a:r>
              <a:rPr lang="en-US" dirty="0" smtClean="0">
                <a:solidFill>
                  <a:schemeClr val="tx1">
                    <a:lumMod val="75000"/>
                    <a:lumOff val="25000"/>
                  </a:schemeClr>
                </a:solidFill>
                <a:ea typeface="+mn-ea"/>
              </a:rPr>
              <a:t>The provision penalizing apartment owners for renting to unlawful aliens is not enforceable  - currently</a:t>
            </a:r>
          </a:p>
          <a:p>
            <a:pPr lvl="1" fontAlgn="auto">
              <a:spcAft>
                <a:spcPts val="0"/>
              </a:spcAft>
              <a:buFont typeface="Arial"/>
              <a:buChar char="–"/>
              <a:defRPr/>
            </a:pPr>
            <a:endParaRPr lang="en-US" dirty="0" smtClean="0">
              <a:solidFill>
                <a:schemeClr val="tx1">
                  <a:lumMod val="75000"/>
                  <a:lumOff val="25000"/>
                </a:schemeClr>
              </a:solidFill>
              <a:ea typeface="+mn-ea"/>
            </a:endParaRPr>
          </a:p>
          <a:p>
            <a:pPr lvl="1" fontAlgn="auto">
              <a:spcAft>
                <a:spcPts val="0"/>
              </a:spcAft>
              <a:buFont typeface="Arial"/>
              <a:buChar char="–"/>
              <a:defRPr/>
            </a:pPr>
            <a:r>
              <a:rPr lang="en-US" dirty="0" smtClean="0">
                <a:solidFill>
                  <a:schemeClr val="tx1">
                    <a:lumMod val="75000"/>
                    <a:lumOff val="25000"/>
                  </a:schemeClr>
                </a:solidFill>
                <a:ea typeface="+mn-ea"/>
              </a:rPr>
              <a:t>However, your business practices may place you in compliance.</a:t>
            </a:r>
          </a:p>
          <a:p>
            <a:pPr lvl="1" fontAlgn="auto">
              <a:spcAft>
                <a:spcPts val="0"/>
              </a:spcAft>
              <a:buFont typeface="Arial"/>
              <a:buChar char="–"/>
              <a:defRPr/>
            </a:pPr>
            <a:endParaRPr lang="en-US" dirty="0" smtClean="0">
              <a:solidFill>
                <a:schemeClr val="tx1">
                  <a:lumMod val="75000"/>
                  <a:lumOff val="25000"/>
                </a:schemeClr>
              </a:solidFill>
              <a:ea typeface="+mn-ea"/>
            </a:endParaRPr>
          </a:p>
          <a:p>
            <a:pPr lvl="2" fontAlgn="auto">
              <a:spcAft>
                <a:spcPts val="0"/>
              </a:spcAft>
              <a:buFont typeface="Arial"/>
              <a:buChar char="•"/>
              <a:defRPr/>
            </a:pPr>
            <a:r>
              <a:rPr lang="en-US" dirty="0" smtClean="0">
                <a:solidFill>
                  <a:schemeClr val="tx1">
                    <a:lumMod val="75000"/>
                    <a:lumOff val="25000"/>
                  </a:schemeClr>
                </a:solidFill>
                <a:ea typeface="+mn-ea"/>
              </a:rPr>
              <a:t>It is a standard practice to conduct background and credit checks on applicants. These checks should confirm the identity of an applicant and if a applicant has a valid social security number.  </a:t>
            </a:r>
            <a:endParaRPr lang="en-US" dirty="0">
              <a:ea typeface="+mn-ea"/>
            </a:endParaRPr>
          </a:p>
        </p:txBody>
      </p:sp>
    </p:spTree>
  </p:cSld>
  <p:clrMapOvr>
    <a:masterClrMapping/>
  </p:clrMapOvr>
  <p:transition spd="med">
    <p:random/>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fontScale="92500" lnSpcReduction="20000"/>
          </a:bodyPr>
          <a:lstStyle/>
          <a:p>
            <a:pPr fontAlgn="auto">
              <a:spcAft>
                <a:spcPts val="0"/>
              </a:spcAft>
              <a:buFont typeface="Arial"/>
              <a:buChar char="•"/>
              <a:defRPr/>
            </a:pPr>
            <a:r>
              <a:rPr lang="en-US" sz="2600" dirty="0" smtClean="0">
                <a:ea typeface="+mn-ea"/>
              </a:rPr>
              <a:t>In sum</a:t>
            </a:r>
          </a:p>
          <a:p>
            <a:pPr fontAlgn="auto">
              <a:spcAft>
                <a:spcPts val="0"/>
              </a:spcAft>
              <a:buFont typeface="Arial"/>
              <a:buChar char="•"/>
              <a:defRPr/>
            </a:pPr>
            <a:endParaRPr lang="en-US" sz="2400" dirty="0" smtClean="0">
              <a:ea typeface="+mn-ea"/>
            </a:endParaRPr>
          </a:p>
          <a:p>
            <a:pPr lvl="1" fontAlgn="auto">
              <a:spcAft>
                <a:spcPts val="0"/>
              </a:spcAft>
              <a:buFont typeface="Arial"/>
              <a:buChar char="–"/>
              <a:defRPr/>
            </a:pPr>
            <a:r>
              <a:rPr lang="en-US" sz="2200" dirty="0" smtClean="0">
                <a:solidFill>
                  <a:schemeClr val="tx1">
                    <a:lumMod val="75000"/>
                    <a:lumOff val="25000"/>
                  </a:schemeClr>
                </a:solidFill>
                <a:ea typeface="+mn-ea"/>
              </a:rPr>
              <a:t>The provision making a contract with an unlawful alien unenforceable in a court probably will not be upheld. This provision runs both ways</a:t>
            </a:r>
            <a:r>
              <a:rPr lang="en-US" sz="2400" dirty="0" smtClean="0">
                <a:solidFill>
                  <a:schemeClr val="tx1">
                    <a:lumMod val="75000"/>
                    <a:lumOff val="25000"/>
                  </a:schemeClr>
                </a:solidFill>
                <a:ea typeface="+mn-ea"/>
              </a:rPr>
              <a:t>.</a:t>
            </a:r>
          </a:p>
          <a:p>
            <a:pPr lvl="1" fontAlgn="auto">
              <a:spcAft>
                <a:spcPts val="0"/>
              </a:spcAft>
              <a:buFont typeface="Arial"/>
              <a:buChar char="–"/>
              <a:defRPr/>
            </a:pPr>
            <a:endParaRPr lang="en-US" sz="2300" dirty="0" smtClean="0">
              <a:solidFill>
                <a:schemeClr val="tx1">
                  <a:lumMod val="75000"/>
                  <a:lumOff val="25000"/>
                </a:schemeClr>
              </a:solidFill>
              <a:ea typeface="+mn-ea"/>
            </a:endParaRPr>
          </a:p>
          <a:p>
            <a:pPr lvl="2" fontAlgn="auto">
              <a:spcAft>
                <a:spcPts val="0"/>
              </a:spcAft>
              <a:buFont typeface="Arial"/>
              <a:buChar char="•"/>
              <a:defRPr/>
            </a:pPr>
            <a:r>
              <a:rPr lang="en-US" sz="1900" dirty="0" smtClean="0">
                <a:solidFill>
                  <a:schemeClr val="tx1">
                    <a:lumMod val="75000"/>
                    <a:lumOff val="25000"/>
                  </a:schemeClr>
                </a:solidFill>
                <a:ea typeface="+mn-ea"/>
              </a:rPr>
              <a:t>This provision runs both ways.  Aliens cannot enforce against you but you cannot enforce against aliens.</a:t>
            </a:r>
            <a:r>
              <a:rPr lang="en-US" dirty="0" smtClean="0">
                <a:solidFill>
                  <a:schemeClr val="tx1">
                    <a:lumMod val="75000"/>
                    <a:lumOff val="25000"/>
                  </a:schemeClr>
                </a:solidFill>
                <a:ea typeface="+mn-ea"/>
              </a:rPr>
              <a:t> </a:t>
            </a:r>
            <a:r>
              <a:rPr lang="en-US" sz="2200" dirty="0" smtClean="0">
                <a:solidFill>
                  <a:schemeClr val="tx1">
                    <a:lumMod val="75000"/>
                    <a:lumOff val="25000"/>
                  </a:schemeClr>
                </a:solidFill>
                <a:ea typeface="+mn-ea"/>
              </a:rPr>
              <a:t> </a:t>
            </a:r>
            <a:r>
              <a:rPr lang="en-US" sz="2400" dirty="0" smtClean="0">
                <a:solidFill>
                  <a:schemeClr val="tx1">
                    <a:lumMod val="75000"/>
                    <a:lumOff val="25000"/>
                  </a:schemeClr>
                </a:solidFill>
                <a:ea typeface="+mn-ea"/>
              </a:rPr>
              <a:t> </a:t>
            </a:r>
          </a:p>
          <a:p>
            <a:pPr lvl="1" fontAlgn="auto">
              <a:spcAft>
                <a:spcPts val="0"/>
              </a:spcAft>
              <a:buFont typeface="Arial"/>
              <a:buChar char="–"/>
              <a:defRPr/>
            </a:pPr>
            <a:endParaRPr lang="en-US" sz="2400" dirty="0" smtClean="0">
              <a:solidFill>
                <a:schemeClr val="tx1">
                  <a:lumMod val="75000"/>
                  <a:lumOff val="25000"/>
                </a:schemeClr>
              </a:solidFill>
              <a:ea typeface="+mn-ea"/>
            </a:endParaRPr>
          </a:p>
          <a:p>
            <a:pPr lvl="1" fontAlgn="auto">
              <a:spcAft>
                <a:spcPts val="0"/>
              </a:spcAft>
              <a:buFont typeface="Arial"/>
              <a:buChar char="–"/>
              <a:defRPr/>
            </a:pPr>
            <a:r>
              <a:rPr lang="en-US" sz="2200" dirty="0" smtClean="0">
                <a:solidFill>
                  <a:schemeClr val="tx1">
                    <a:lumMod val="75000"/>
                    <a:lumOff val="25000"/>
                  </a:schemeClr>
                </a:solidFill>
                <a:ea typeface="+mn-ea"/>
              </a:rPr>
              <a:t>With this uncertainty and the potential consequences, make efforts to verify the lawful status of the owners of subcontractors, vendors and other companies with which you do business.</a:t>
            </a:r>
          </a:p>
          <a:p>
            <a:pPr lvl="1" fontAlgn="auto">
              <a:spcAft>
                <a:spcPts val="0"/>
              </a:spcAft>
              <a:buFont typeface="Arial"/>
              <a:buNone/>
              <a:defRPr/>
            </a:pPr>
            <a:r>
              <a:rPr lang="en-US" sz="2400" dirty="0" smtClean="0">
                <a:solidFill>
                  <a:schemeClr val="tx1">
                    <a:lumMod val="75000"/>
                    <a:lumOff val="25000"/>
                  </a:schemeClr>
                </a:solidFill>
                <a:ea typeface="+mn-ea"/>
              </a:rPr>
              <a:t> </a:t>
            </a:r>
          </a:p>
          <a:p>
            <a:pPr lvl="2" fontAlgn="auto">
              <a:spcAft>
                <a:spcPts val="0"/>
              </a:spcAft>
              <a:buFont typeface="Arial"/>
              <a:buNone/>
              <a:defRPr/>
            </a:pPr>
            <a:r>
              <a:rPr lang="en-US" sz="2400" dirty="0" smtClean="0">
                <a:solidFill>
                  <a:schemeClr val="tx1">
                    <a:lumMod val="75000"/>
                    <a:lumOff val="25000"/>
                  </a:schemeClr>
                </a:solidFill>
                <a:ea typeface="+mn-ea"/>
              </a:rPr>
              <a:t>	</a:t>
            </a:r>
            <a:endParaRPr lang="en-US" sz="2100" dirty="0" smtClean="0">
              <a:solidFill>
                <a:schemeClr val="tx1">
                  <a:lumMod val="75000"/>
                  <a:lumOff val="25000"/>
                </a:schemeClr>
              </a:solidFill>
              <a:ea typeface="+mn-ea"/>
            </a:endParaRPr>
          </a:p>
          <a:p>
            <a:pPr lvl="2" fontAlgn="auto">
              <a:spcAft>
                <a:spcPts val="0"/>
              </a:spcAft>
              <a:buFont typeface="Arial"/>
              <a:buChar char="•"/>
              <a:defRPr/>
            </a:pPr>
            <a:endParaRPr lang="en-US" sz="2100" dirty="0" smtClean="0">
              <a:solidFill>
                <a:schemeClr val="tx1">
                  <a:lumMod val="75000"/>
                  <a:lumOff val="25000"/>
                </a:schemeClr>
              </a:solidFill>
              <a:ea typeface="+mn-ea"/>
            </a:endParaRPr>
          </a:p>
          <a:p>
            <a:pPr fontAlgn="auto">
              <a:spcAft>
                <a:spcPts val="0"/>
              </a:spcAft>
              <a:buFont typeface="Arial"/>
              <a:buChar char="•"/>
              <a:defRPr/>
            </a:pPr>
            <a:endParaRPr lang="en-US" dirty="0" smtClean="0">
              <a:ea typeface="+mn-ea"/>
            </a:endParaRPr>
          </a:p>
          <a:p>
            <a:pPr lvl="1" fontAlgn="auto">
              <a:spcAft>
                <a:spcPts val="0"/>
              </a:spcAft>
              <a:buFont typeface="Arial"/>
              <a:buChar char="–"/>
              <a:defRPr/>
            </a:pPr>
            <a:endParaRPr lang="en-US" dirty="0">
              <a:ea typeface="+mn-ea"/>
            </a:endParaRPr>
          </a:p>
        </p:txBody>
      </p:sp>
    </p:spTree>
  </p:cSld>
  <p:clrMapOvr>
    <a:masterClrMapping/>
  </p:clrMapOvr>
  <p:transition spd="med">
    <p:random/>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a:buChar char="•"/>
              <a:defRPr/>
            </a:pPr>
            <a:r>
              <a:rPr lang="en-US" sz="2400" dirty="0" smtClean="0">
                <a:ea typeface="+mn-ea"/>
              </a:rPr>
              <a:t>In Sum</a:t>
            </a:r>
          </a:p>
          <a:p>
            <a:pPr fontAlgn="auto">
              <a:spcAft>
                <a:spcPts val="0"/>
              </a:spcAft>
              <a:buFont typeface="Arial"/>
              <a:buChar char="•"/>
              <a:defRPr/>
            </a:pPr>
            <a:endParaRPr lang="en-US" sz="2400" dirty="0" smtClean="0">
              <a:ea typeface="+mn-ea"/>
            </a:endParaRPr>
          </a:p>
          <a:p>
            <a:pPr lvl="1" fontAlgn="auto">
              <a:spcAft>
                <a:spcPts val="0"/>
              </a:spcAft>
              <a:buFont typeface="Arial"/>
              <a:buChar char="–"/>
              <a:defRPr/>
            </a:pPr>
            <a:r>
              <a:rPr lang="en-US" sz="2300" dirty="0" smtClean="0">
                <a:solidFill>
                  <a:schemeClr val="tx1">
                    <a:lumMod val="75000"/>
                    <a:lumOff val="25000"/>
                  </a:schemeClr>
                </a:solidFill>
                <a:ea typeface="+mn-ea"/>
              </a:rPr>
              <a:t>Ensure I-9 Compliance</a:t>
            </a:r>
          </a:p>
          <a:p>
            <a:pPr fontAlgn="auto">
              <a:spcAft>
                <a:spcPts val="0"/>
              </a:spcAft>
              <a:buFont typeface="Arial"/>
              <a:buChar char="•"/>
              <a:defRPr/>
            </a:pPr>
            <a:endParaRPr lang="en-US" sz="2000" dirty="0" smtClean="0">
              <a:ea typeface="+mn-ea"/>
            </a:endParaRPr>
          </a:p>
          <a:p>
            <a:pPr lvl="2" fontAlgn="auto">
              <a:spcAft>
                <a:spcPts val="0"/>
              </a:spcAft>
              <a:buFont typeface="Arial"/>
              <a:buChar char="•"/>
              <a:defRPr/>
            </a:pPr>
            <a:r>
              <a:rPr lang="en-US" dirty="0" smtClean="0">
                <a:solidFill>
                  <a:schemeClr val="tx1">
                    <a:lumMod val="75000"/>
                    <a:lumOff val="25000"/>
                  </a:schemeClr>
                </a:solidFill>
                <a:ea typeface="+mn-ea"/>
              </a:rPr>
              <a:t>Have your Human Resources / Payroll Department trained in I-9 compliance.</a:t>
            </a:r>
          </a:p>
          <a:p>
            <a:pPr lvl="1" fontAlgn="auto">
              <a:spcAft>
                <a:spcPts val="0"/>
              </a:spcAft>
              <a:buFont typeface="Arial"/>
              <a:buChar char="–"/>
              <a:defRPr/>
            </a:pPr>
            <a:endParaRPr lang="en-US" dirty="0" smtClean="0">
              <a:solidFill>
                <a:schemeClr val="tx1">
                  <a:lumMod val="75000"/>
                  <a:lumOff val="25000"/>
                </a:schemeClr>
              </a:solidFill>
              <a:ea typeface="+mn-ea"/>
            </a:endParaRPr>
          </a:p>
          <a:p>
            <a:pPr lvl="3" fontAlgn="auto">
              <a:spcAft>
                <a:spcPts val="0"/>
              </a:spcAft>
              <a:buFont typeface="Arial"/>
              <a:buChar char="–"/>
              <a:defRPr/>
            </a:pPr>
            <a:r>
              <a:rPr lang="en-US" b="1" dirty="0" smtClean="0">
                <a:solidFill>
                  <a:srgbClr val="FF0000"/>
                </a:solidFill>
                <a:ea typeface="+mn-ea"/>
              </a:rPr>
              <a:t>“I-9 Central Home”</a:t>
            </a:r>
            <a:r>
              <a:rPr lang="en-US" b="1" dirty="0" smtClean="0">
                <a:solidFill>
                  <a:srgbClr val="C00000"/>
                </a:solidFill>
                <a:ea typeface="+mn-ea"/>
              </a:rPr>
              <a:t> 	-</a:t>
            </a:r>
            <a:r>
              <a:rPr lang="en-US" b="1" dirty="0" smtClean="0">
                <a:solidFill>
                  <a:srgbClr val="9E0000"/>
                </a:solidFill>
                <a:ea typeface="+mn-ea"/>
              </a:rPr>
              <a:t>	</a:t>
            </a:r>
            <a:r>
              <a:rPr lang="en-US" b="1" dirty="0" smtClean="0">
                <a:solidFill>
                  <a:srgbClr val="9E0000"/>
                </a:solidFill>
                <a:ea typeface="+mn-ea"/>
                <a:hlinkClick r:id="rId2"/>
              </a:rPr>
              <a:t>www.uscis.gov</a:t>
            </a:r>
            <a:endParaRPr lang="en-US" b="1" dirty="0" smtClean="0">
              <a:solidFill>
                <a:srgbClr val="9E0000"/>
              </a:solidFill>
              <a:ea typeface="+mn-ea"/>
            </a:endParaRPr>
          </a:p>
          <a:p>
            <a:pPr lvl="2" fontAlgn="auto">
              <a:spcAft>
                <a:spcPts val="0"/>
              </a:spcAft>
              <a:buFont typeface="Arial"/>
              <a:buChar char="•"/>
              <a:defRPr/>
            </a:pPr>
            <a:endParaRPr lang="en-US" sz="2000" b="1" dirty="0" smtClean="0">
              <a:solidFill>
                <a:srgbClr val="9E0000"/>
              </a:solidFill>
              <a:ea typeface="+mn-ea"/>
            </a:endParaRPr>
          </a:p>
          <a:p>
            <a:pPr lvl="2" fontAlgn="auto">
              <a:spcAft>
                <a:spcPts val="0"/>
              </a:spcAft>
              <a:buFont typeface="Arial"/>
              <a:buChar char="•"/>
              <a:defRPr/>
            </a:pPr>
            <a:r>
              <a:rPr lang="en-US" dirty="0" smtClean="0">
                <a:solidFill>
                  <a:schemeClr val="tx1">
                    <a:lumMod val="75000"/>
                    <a:lumOff val="25000"/>
                  </a:schemeClr>
                </a:solidFill>
                <a:ea typeface="+mn-ea"/>
              </a:rPr>
              <a:t>Have your Human Resources / Payroll Department </a:t>
            </a:r>
            <a:r>
              <a:rPr lang="en-US" dirty="0" smtClean="0">
                <a:solidFill>
                  <a:srgbClr val="FF0000"/>
                </a:solidFill>
                <a:ea typeface="+mn-ea"/>
              </a:rPr>
              <a:t>self-audit</a:t>
            </a:r>
            <a:r>
              <a:rPr lang="en-US" dirty="0" smtClean="0">
                <a:solidFill>
                  <a:schemeClr val="tx1">
                    <a:lumMod val="75000"/>
                    <a:lumOff val="25000"/>
                  </a:schemeClr>
                </a:solidFill>
                <a:ea typeface="+mn-ea"/>
              </a:rPr>
              <a:t> the employment files of current employees for I-9 compliance. </a:t>
            </a:r>
          </a:p>
          <a:p>
            <a:pPr lvl="2" fontAlgn="auto">
              <a:spcAft>
                <a:spcPts val="0"/>
              </a:spcAft>
              <a:buFont typeface="Arial"/>
              <a:buChar char="•"/>
              <a:defRPr/>
            </a:pPr>
            <a:endParaRPr lang="en-US" dirty="0" smtClean="0">
              <a:solidFill>
                <a:schemeClr val="tx1">
                  <a:lumMod val="75000"/>
                  <a:lumOff val="25000"/>
                </a:schemeClr>
              </a:solidFill>
              <a:ea typeface="+mn-ea"/>
            </a:endParaRPr>
          </a:p>
          <a:p>
            <a:pPr lvl="3" fontAlgn="auto">
              <a:spcAft>
                <a:spcPts val="0"/>
              </a:spcAft>
              <a:buFont typeface="Arial"/>
              <a:buChar char="–"/>
              <a:defRPr/>
            </a:pPr>
            <a:r>
              <a:rPr lang="en-US" dirty="0" smtClean="0">
                <a:solidFill>
                  <a:schemeClr val="tx1">
                    <a:lumMod val="75000"/>
                    <a:lumOff val="25000"/>
                  </a:schemeClr>
                </a:solidFill>
                <a:ea typeface="+mn-ea"/>
              </a:rPr>
              <a:t>A copy of the “I-9 Central Home” materials are included on a flash drive available upon request. </a:t>
            </a:r>
            <a:r>
              <a:rPr lang="en-US" dirty="0" smtClean="0">
                <a:ea typeface="+mn-ea"/>
              </a:rPr>
              <a:t> </a:t>
            </a:r>
            <a:endParaRPr lang="en-US" dirty="0">
              <a:ea typeface="+mn-ea"/>
            </a:endParaRPr>
          </a:p>
        </p:txBody>
      </p:sp>
    </p:spTree>
  </p:cSld>
  <p:clrMapOvr>
    <a:masterClrMapping/>
  </p:clrMapOvr>
  <p:transition spd="med">
    <p:random/>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In Sum</a:t>
            </a:r>
          </a:p>
          <a:p>
            <a:pPr fontAlgn="auto">
              <a:spcAft>
                <a:spcPts val="0"/>
              </a:spcAft>
              <a:buFont typeface="Arial"/>
              <a:buChar char="•"/>
              <a:defRPr/>
            </a:pPr>
            <a:endParaRPr lang="en-US" dirty="0" smtClean="0">
              <a:ea typeface="+mn-ea"/>
            </a:endParaRPr>
          </a:p>
          <a:p>
            <a:pPr lvl="1" fontAlgn="auto">
              <a:spcAft>
                <a:spcPts val="0"/>
              </a:spcAft>
              <a:buFont typeface="Arial"/>
              <a:buChar char="–"/>
              <a:defRPr/>
            </a:pPr>
            <a:r>
              <a:rPr lang="en-US" sz="2400" b="1" dirty="0" smtClean="0">
                <a:solidFill>
                  <a:srgbClr val="FF0000"/>
                </a:solidFill>
                <a:ea typeface="+mn-ea"/>
              </a:rPr>
              <a:t>Enroll in E-Verify  -- Now.</a:t>
            </a:r>
            <a:endParaRPr lang="en-US" sz="2400" b="1" dirty="0">
              <a:solidFill>
                <a:srgbClr val="FF0000"/>
              </a:solidFill>
              <a:ea typeface="+mn-ea"/>
            </a:endParaRPr>
          </a:p>
        </p:txBody>
      </p:sp>
    </p:spTree>
  </p:cSld>
  <p:clrMapOvr>
    <a:masterClrMapping/>
  </p:clrMapOvr>
  <p:transition spd="med">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What We See As The Current Impact Of The Alabama Immigration Act On Your Businesses In </a:t>
            </a:r>
          </a:p>
          <a:p>
            <a:pPr fontAlgn="auto">
              <a:spcAft>
                <a:spcPts val="0"/>
              </a:spcAft>
              <a:buFont typeface="Arial"/>
              <a:buChar char="•"/>
              <a:defRPr/>
            </a:pPr>
            <a:endParaRPr lang="en-US" sz="2400" dirty="0" smtClean="0">
              <a:ea typeface="+mn-ea"/>
            </a:endParaRPr>
          </a:p>
          <a:p>
            <a:pPr lvl="1" fontAlgn="auto">
              <a:spcAft>
                <a:spcPts val="0"/>
              </a:spcAft>
              <a:buFont typeface="Arial"/>
              <a:buChar char="–"/>
              <a:defRPr/>
            </a:pPr>
            <a:r>
              <a:rPr lang="en-US" sz="2300" dirty="0" smtClean="0">
                <a:solidFill>
                  <a:schemeClr val="tx1">
                    <a:lumMod val="75000"/>
                    <a:lumOff val="25000"/>
                  </a:schemeClr>
                </a:solidFill>
                <a:ea typeface="+mn-ea"/>
              </a:rPr>
              <a:t>Private Contracts</a:t>
            </a:r>
          </a:p>
          <a:p>
            <a:pPr lvl="1" fontAlgn="auto">
              <a:spcAft>
                <a:spcPts val="0"/>
              </a:spcAft>
              <a:buFont typeface="Arial"/>
              <a:buChar char="–"/>
              <a:defRPr/>
            </a:pPr>
            <a:endParaRPr lang="en-US" sz="2300" dirty="0" smtClean="0">
              <a:solidFill>
                <a:schemeClr val="tx1">
                  <a:lumMod val="75000"/>
                  <a:lumOff val="25000"/>
                </a:schemeClr>
              </a:solidFill>
              <a:ea typeface="+mn-ea"/>
            </a:endParaRPr>
          </a:p>
          <a:p>
            <a:pPr lvl="1" fontAlgn="auto">
              <a:spcAft>
                <a:spcPts val="0"/>
              </a:spcAft>
              <a:buFont typeface="Arial"/>
              <a:buChar char="–"/>
              <a:defRPr/>
            </a:pPr>
            <a:r>
              <a:rPr lang="en-US" sz="2300" dirty="0" smtClean="0">
                <a:solidFill>
                  <a:schemeClr val="tx1">
                    <a:lumMod val="75000"/>
                    <a:lumOff val="25000"/>
                  </a:schemeClr>
                </a:solidFill>
                <a:ea typeface="+mn-ea"/>
              </a:rPr>
              <a:t>Employment</a:t>
            </a:r>
          </a:p>
          <a:p>
            <a:pPr lvl="1" fontAlgn="auto">
              <a:spcAft>
                <a:spcPts val="0"/>
              </a:spcAft>
              <a:buFont typeface="Arial"/>
              <a:buChar char="–"/>
              <a:defRPr/>
            </a:pPr>
            <a:endParaRPr lang="en-US" sz="2300" dirty="0" smtClean="0">
              <a:solidFill>
                <a:schemeClr val="tx1">
                  <a:lumMod val="75000"/>
                  <a:lumOff val="25000"/>
                </a:schemeClr>
              </a:solidFill>
              <a:ea typeface="+mn-ea"/>
            </a:endParaRPr>
          </a:p>
          <a:p>
            <a:pPr lvl="1" fontAlgn="auto">
              <a:spcAft>
                <a:spcPts val="0"/>
              </a:spcAft>
              <a:buFont typeface="Arial"/>
              <a:buChar char="–"/>
              <a:defRPr/>
            </a:pPr>
            <a:r>
              <a:rPr lang="en-US" sz="2300" dirty="0" smtClean="0">
                <a:solidFill>
                  <a:schemeClr val="tx1">
                    <a:lumMod val="75000"/>
                    <a:lumOff val="25000"/>
                  </a:schemeClr>
                </a:solidFill>
                <a:ea typeface="+mn-ea"/>
              </a:rPr>
              <a:t>Conducting Business with Public Entities</a:t>
            </a:r>
            <a:endParaRPr lang="en-US" dirty="0">
              <a:solidFill>
                <a:schemeClr val="tx1">
                  <a:lumMod val="75000"/>
                  <a:lumOff val="25000"/>
                </a:schemeClr>
              </a:solidFill>
              <a:ea typeface="+mn-ea"/>
            </a:endParaRPr>
          </a:p>
        </p:txBody>
      </p:sp>
    </p:spTree>
  </p:cSld>
  <p:clrMapOvr>
    <a:masterClrMapping/>
  </p:clrMapOvr>
  <p:transition spd="med">
    <p:random/>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fontScale="92500" lnSpcReduction="10000"/>
          </a:bodyPr>
          <a:lstStyle/>
          <a:p>
            <a:pPr fontAlgn="auto">
              <a:spcAft>
                <a:spcPts val="0"/>
              </a:spcAft>
              <a:buFont typeface="Arial"/>
              <a:buChar char="•"/>
              <a:defRPr/>
            </a:pPr>
            <a:r>
              <a:rPr lang="en-US" sz="2400" dirty="0" smtClean="0">
                <a:ea typeface="+mn-ea"/>
              </a:rPr>
              <a:t>In Sum</a:t>
            </a:r>
          </a:p>
          <a:p>
            <a:pPr fontAlgn="auto">
              <a:spcAft>
                <a:spcPts val="0"/>
              </a:spcAft>
              <a:buFont typeface="Arial"/>
              <a:buChar char="•"/>
              <a:defRPr/>
            </a:pPr>
            <a:endParaRPr lang="en-US" dirty="0" smtClean="0">
              <a:ea typeface="+mn-ea"/>
            </a:endParaRPr>
          </a:p>
          <a:p>
            <a:pPr lvl="1" fontAlgn="auto">
              <a:spcAft>
                <a:spcPts val="0"/>
              </a:spcAft>
              <a:buFont typeface="Arial"/>
              <a:buChar char="–"/>
              <a:defRPr/>
            </a:pPr>
            <a:r>
              <a:rPr lang="en-US" dirty="0" smtClean="0">
                <a:solidFill>
                  <a:schemeClr val="tx1">
                    <a:lumMod val="75000"/>
                    <a:lumOff val="25000"/>
                  </a:schemeClr>
                </a:solidFill>
                <a:ea typeface="+mn-ea"/>
              </a:rPr>
              <a:t>“Captured” subcontractors and leasing agencies, those that only service your company, are not independent contractors under the Alabama Immigration Act.</a:t>
            </a:r>
          </a:p>
          <a:p>
            <a:pPr lvl="1" fontAlgn="auto">
              <a:spcAft>
                <a:spcPts val="0"/>
              </a:spcAft>
              <a:buFont typeface="Arial"/>
              <a:buChar char="–"/>
              <a:defRPr/>
            </a:pPr>
            <a:endParaRPr lang="en-US" dirty="0" smtClean="0">
              <a:solidFill>
                <a:schemeClr val="tx1">
                  <a:lumMod val="75000"/>
                  <a:lumOff val="25000"/>
                </a:schemeClr>
              </a:solidFill>
              <a:ea typeface="+mn-ea"/>
            </a:endParaRPr>
          </a:p>
          <a:p>
            <a:pPr lvl="2" fontAlgn="auto">
              <a:spcAft>
                <a:spcPts val="0"/>
              </a:spcAft>
              <a:buFont typeface="Arial"/>
              <a:buChar char="•"/>
              <a:defRPr/>
            </a:pPr>
            <a:r>
              <a:rPr lang="en-US" dirty="0" smtClean="0">
                <a:solidFill>
                  <a:schemeClr val="tx1">
                    <a:lumMod val="75000"/>
                    <a:lumOff val="25000"/>
                  </a:schemeClr>
                </a:solidFill>
                <a:ea typeface="+mn-ea"/>
              </a:rPr>
              <a:t>You can be held responsible for the lack of compliance by the subcontractor or leasing agency.</a:t>
            </a:r>
          </a:p>
          <a:p>
            <a:pPr lvl="2" fontAlgn="auto">
              <a:spcAft>
                <a:spcPts val="0"/>
              </a:spcAft>
              <a:buFont typeface="Arial"/>
              <a:buChar char="•"/>
              <a:defRPr/>
            </a:pPr>
            <a:endParaRPr lang="en-US" dirty="0" smtClean="0">
              <a:solidFill>
                <a:schemeClr val="tx1">
                  <a:lumMod val="75000"/>
                  <a:lumOff val="25000"/>
                </a:schemeClr>
              </a:solidFill>
              <a:ea typeface="+mn-ea"/>
            </a:endParaRPr>
          </a:p>
          <a:p>
            <a:pPr lvl="1" fontAlgn="auto">
              <a:spcAft>
                <a:spcPts val="0"/>
              </a:spcAft>
              <a:buFont typeface="Arial"/>
              <a:buChar char="–"/>
              <a:defRPr/>
            </a:pPr>
            <a:r>
              <a:rPr lang="en-US" dirty="0" smtClean="0">
                <a:solidFill>
                  <a:schemeClr val="tx1">
                    <a:lumMod val="75000"/>
                    <a:lumOff val="25000"/>
                  </a:schemeClr>
                </a:solidFill>
                <a:ea typeface="+mn-ea"/>
              </a:rPr>
              <a:t>Even if you believe</a:t>
            </a:r>
          </a:p>
          <a:p>
            <a:pPr lvl="1" fontAlgn="auto">
              <a:spcAft>
                <a:spcPts val="0"/>
              </a:spcAft>
              <a:buFont typeface="Arial"/>
              <a:buChar char="–"/>
              <a:defRPr/>
            </a:pPr>
            <a:endParaRPr lang="en-US" dirty="0" smtClean="0">
              <a:solidFill>
                <a:schemeClr val="tx1">
                  <a:lumMod val="75000"/>
                  <a:lumOff val="25000"/>
                </a:schemeClr>
              </a:solidFill>
              <a:ea typeface="+mn-ea"/>
            </a:endParaRPr>
          </a:p>
          <a:p>
            <a:pPr lvl="2" fontAlgn="auto">
              <a:spcAft>
                <a:spcPts val="0"/>
              </a:spcAft>
              <a:buFont typeface="Arial"/>
              <a:buChar char="•"/>
              <a:defRPr/>
            </a:pPr>
            <a:r>
              <a:rPr lang="en-US" dirty="0" smtClean="0">
                <a:solidFill>
                  <a:schemeClr val="tx1">
                    <a:lumMod val="75000"/>
                    <a:lumOff val="25000"/>
                  </a:schemeClr>
                </a:solidFill>
                <a:ea typeface="+mn-ea"/>
              </a:rPr>
              <a:t>that employees of independent subcontractors / leasing agencies are not your “employees,” or</a:t>
            </a:r>
          </a:p>
          <a:p>
            <a:pPr lvl="1" fontAlgn="auto">
              <a:spcAft>
                <a:spcPts val="0"/>
              </a:spcAft>
              <a:buFont typeface="Arial"/>
              <a:buChar char="–"/>
              <a:defRPr/>
            </a:pPr>
            <a:endParaRPr lang="en-US" dirty="0" smtClean="0">
              <a:solidFill>
                <a:schemeClr val="tx1">
                  <a:lumMod val="75000"/>
                  <a:lumOff val="25000"/>
                </a:schemeClr>
              </a:solidFill>
              <a:ea typeface="+mn-ea"/>
            </a:endParaRPr>
          </a:p>
          <a:p>
            <a:pPr lvl="2" fontAlgn="auto">
              <a:spcAft>
                <a:spcPts val="0"/>
              </a:spcAft>
              <a:buFont typeface="Arial"/>
              <a:buChar char="•"/>
              <a:defRPr/>
            </a:pPr>
            <a:r>
              <a:rPr lang="en-US" dirty="0" smtClean="0">
                <a:solidFill>
                  <a:schemeClr val="tx1">
                    <a:lumMod val="75000"/>
                    <a:lumOff val="25000"/>
                  </a:schemeClr>
                </a:solidFill>
                <a:ea typeface="+mn-ea"/>
              </a:rPr>
              <a:t>your subcontractors / leasing agencies are in compliance,</a:t>
            </a:r>
            <a:endParaRPr lang="en-US" dirty="0">
              <a:solidFill>
                <a:schemeClr val="tx1">
                  <a:lumMod val="75000"/>
                  <a:lumOff val="25000"/>
                </a:schemeClr>
              </a:solidFill>
              <a:ea typeface="+mn-ea"/>
            </a:endParaRPr>
          </a:p>
        </p:txBody>
      </p:sp>
    </p:spTree>
  </p:cSld>
  <p:clrMapOvr>
    <a:masterClrMapping/>
  </p:clrMapOvr>
  <p:transition spd="med">
    <p:random/>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In Sum</a:t>
            </a:r>
          </a:p>
          <a:p>
            <a:pPr fontAlgn="auto">
              <a:spcAft>
                <a:spcPts val="0"/>
              </a:spcAft>
              <a:buFont typeface="Arial"/>
              <a:buChar char="•"/>
              <a:defRPr/>
            </a:pPr>
            <a:endParaRPr lang="en-US" sz="2000" dirty="0" smtClean="0">
              <a:ea typeface="+mn-ea"/>
            </a:endParaRPr>
          </a:p>
          <a:p>
            <a:pPr lvl="1" fontAlgn="auto">
              <a:spcAft>
                <a:spcPts val="0"/>
              </a:spcAft>
              <a:buFont typeface="Arial"/>
              <a:buChar char="–"/>
              <a:defRPr/>
            </a:pPr>
            <a:r>
              <a:rPr lang="en-US" sz="1900" dirty="0" smtClean="0">
                <a:solidFill>
                  <a:schemeClr val="tx1">
                    <a:lumMod val="75000"/>
                    <a:lumOff val="25000"/>
                  </a:schemeClr>
                </a:solidFill>
                <a:ea typeface="+mn-ea"/>
              </a:rPr>
              <a:t>Amend you contracts to </a:t>
            </a:r>
            <a:r>
              <a:rPr lang="en-US" sz="1900" b="1" dirty="0" smtClean="0">
                <a:solidFill>
                  <a:schemeClr val="tx1">
                    <a:lumMod val="75000"/>
                    <a:lumOff val="25000"/>
                  </a:schemeClr>
                </a:solidFill>
                <a:ea typeface="+mn-ea"/>
              </a:rPr>
              <a:t>REQUIRE</a:t>
            </a:r>
            <a:r>
              <a:rPr lang="en-US" sz="1900" dirty="0" smtClean="0">
                <a:solidFill>
                  <a:schemeClr val="tx1">
                    <a:lumMod val="75000"/>
                    <a:lumOff val="25000"/>
                  </a:schemeClr>
                </a:solidFill>
                <a:ea typeface="+mn-ea"/>
              </a:rPr>
              <a:t> require the other party to provide a certificate of compliance, warrant compliance and indemnify you against the other party’s failure to do so. </a:t>
            </a:r>
          </a:p>
          <a:p>
            <a:pPr lvl="1" fontAlgn="auto">
              <a:spcAft>
                <a:spcPts val="0"/>
              </a:spcAft>
              <a:buFont typeface="Arial"/>
              <a:buChar char="–"/>
              <a:defRPr/>
            </a:pPr>
            <a:endParaRPr lang="en-US" sz="1900" dirty="0" smtClean="0">
              <a:solidFill>
                <a:schemeClr val="tx1">
                  <a:lumMod val="75000"/>
                  <a:lumOff val="25000"/>
                </a:schemeClr>
              </a:solidFill>
              <a:ea typeface="+mn-ea"/>
            </a:endParaRPr>
          </a:p>
          <a:p>
            <a:pPr lvl="2" fontAlgn="auto">
              <a:spcAft>
                <a:spcPts val="0"/>
              </a:spcAft>
              <a:buFont typeface="Arial"/>
              <a:buChar char="•"/>
              <a:defRPr/>
            </a:pPr>
            <a:r>
              <a:rPr lang="en-US" sz="1700" dirty="0" smtClean="0">
                <a:solidFill>
                  <a:schemeClr val="tx1">
                    <a:lumMod val="75000"/>
                    <a:lumOff val="25000"/>
                  </a:schemeClr>
                </a:solidFill>
                <a:ea typeface="+mn-ea"/>
              </a:rPr>
              <a:t>A sample contract provision in included in the materials on a flash drive available upon request.</a:t>
            </a:r>
          </a:p>
          <a:p>
            <a:pPr lvl="1" fontAlgn="auto">
              <a:spcAft>
                <a:spcPts val="0"/>
              </a:spcAft>
              <a:buFont typeface="Arial"/>
              <a:buChar char="–"/>
              <a:defRPr/>
            </a:pPr>
            <a:endParaRPr lang="en-US" dirty="0" smtClean="0">
              <a:solidFill>
                <a:schemeClr val="tx1">
                  <a:lumMod val="75000"/>
                  <a:lumOff val="25000"/>
                </a:schemeClr>
              </a:solidFill>
              <a:ea typeface="+mn-ea"/>
            </a:endParaRPr>
          </a:p>
        </p:txBody>
      </p:sp>
    </p:spTree>
  </p:cSld>
  <p:clrMapOvr>
    <a:masterClrMapping/>
  </p:clrMapOvr>
  <p:transition spd="med">
    <p:random/>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In Sum</a:t>
            </a:r>
          </a:p>
          <a:p>
            <a:pPr fontAlgn="auto">
              <a:spcAft>
                <a:spcPts val="0"/>
              </a:spcAft>
              <a:buFont typeface="Arial"/>
              <a:buChar char="•"/>
              <a:defRPr/>
            </a:pPr>
            <a:endParaRPr lang="en-US" sz="2000" dirty="0" smtClean="0">
              <a:ea typeface="+mn-ea"/>
            </a:endParaRPr>
          </a:p>
          <a:p>
            <a:pPr lvl="1" fontAlgn="auto">
              <a:spcAft>
                <a:spcPts val="0"/>
              </a:spcAft>
              <a:buFont typeface="Arial"/>
              <a:buChar char="–"/>
              <a:defRPr/>
            </a:pPr>
            <a:r>
              <a:rPr lang="en-US" dirty="0" smtClean="0">
                <a:solidFill>
                  <a:schemeClr val="tx1">
                    <a:lumMod val="75000"/>
                    <a:lumOff val="25000"/>
                  </a:schemeClr>
                </a:solidFill>
                <a:ea typeface="+mn-ea"/>
              </a:rPr>
              <a:t>If you do business with state agencies, execute an affidavit of compliance </a:t>
            </a:r>
            <a:r>
              <a:rPr lang="en-US" i="1" dirty="0" smtClean="0">
                <a:solidFill>
                  <a:schemeClr val="tx1">
                    <a:lumMod val="75000"/>
                    <a:lumOff val="25000"/>
                  </a:schemeClr>
                </a:solidFill>
                <a:ea typeface="+mn-ea"/>
              </a:rPr>
              <a:t>when your self-audit supports it.</a:t>
            </a:r>
          </a:p>
          <a:p>
            <a:pPr lvl="1" fontAlgn="auto">
              <a:spcAft>
                <a:spcPts val="0"/>
              </a:spcAft>
              <a:buFont typeface="Arial"/>
              <a:buChar char="–"/>
              <a:defRPr/>
            </a:pPr>
            <a:endParaRPr lang="en-US" i="1" dirty="0" smtClean="0">
              <a:solidFill>
                <a:schemeClr val="tx1">
                  <a:lumMod val="75000"/>
                  <a:lumOff val="25000"/>
                </a:schemeClr>
              </a:solidFill>
              <a:ea typeface="+mn-ea"/>
            </a:endParaRPr>
          </a:p>
          <a:p>
            <a:pPr lvl="2" fontAlgn="auto">
              <a:spcAft>
                <a:spcPts val="0"/>
              </a:spcAft>
              <a:buFont typeface="Arial"/>
              <a:buChar char="•"/>
              <a:defRPr/>
            </a:pPr>
            <a:r>
              <a:rPr lang="en-US" dirty="0" smtClean="0">
                <a:solidFill>
                  <a:schemeClr val="tx1">
                    <a:lumMod val="75000"/>
                    <a:lumOff val="25000"/>
                  </a:schemeClr>
                </a:solidFill>
                <a:ea typeface="+mn-ea"/>
              </a:rPr>
              <a:t>Affidavit + sworn testimony </a:t>
            </a:r>
          </a:p>
          <a:p>
            <a:pPr lvl="2" fontAlgn="auto">
              <a:spcAft>
                <a:spcPts val="0"/>
              </a:spcAft>
              <a:buFont typeface="Arial"/>
              <a:buChar char="•"/>
              <a:defRPr/>
            </a:pPr>
            <a:endParaRPr lang="en-US" dirty="0" smtClean="0">
              <a:solidFill>
                <a:schemeClr val="tx1">
                  <a:lumMod val="75000"/>
                  <a:lumOff val="25000"/>
                </a:schemeClr>
              </a:solidFill>
              <a:ea typeface="+mn-ea"/>
            </a:endParaRPr>
          </a:p>
          <a:p>
            <a:pPr lvl="3" fontAlgn="auto">
              <a:spcAft>
                <a:spcPts val="0"/>
              </a:spcAft>
              <a:buFont typeface="Arial"/>
              <a:buChar char="–"/>
              <a:defRPr/>
            </a:pPr>
            <a:r>
              <a:rPr lang="en-US" dirty="0" smtClean="0">
                <a:solidFill>
                  <a:schemeClr val="tx1">
                    <a:lumMod val="75000"/>
                    <a:lumOff val="25000"/>
                  </a:schemeClr>
                </a:solidFill>
                <a:ea typeface="+mn-ea"/>
              </a:rPr>
              <a:t>You want to be right when you certify</a:t>
            </a:r>
          </a:p>
          <a:p>
            <a:pPr lvl="1" fontAlgn="auto">
              <a:spcAft>
                <a:spcPts val="0"/>
              </a:spcAft>
              <a:buFont typeface="Arial"/>
              <a:buChar char="–"/>
              <a:defRPr/>
            </a:pPr>
            <a:endParaRPr lang="en-US" b="1" dirty="0" smtClean="0">
              <a:solidFill>
                <a:schemeClr val="tx1">
                  <a:lumMod val="75000"/>
                  <a:lumOff val="25000"/>
                </a:schemeClr>
              </a:solidFill>
              <a:ea typeface="+mn-ea"/>
            </a:endParaRPr>
          </a:p>
          <a:p>
            <a:pPr lvl="2" fontAlgn="auto">
              <a:spcAft>
                <a:spcPts val="0"/>
              </a:spcAft>
              <a:buFont typeface="Arial"/>
              <a:buChar char="•"/>
              <a:defRPr/>
            </a:pPr>
            <a:endParaRPr lang="en-US" b="1" dirty="0">
              <a:solidFill>
                <a:schemeClr val="tx1">
                  <a:lumMod val="75000"/>
                  <a:lumOff val="25000"/>
                </a:schemeClr>
              </a:solidFill>
              <a:ea typeface="+mn-ea"/>
            </a:endParaRPr>
          </a:p>
        </p:txBody>
      </p:sp>
    </p:spTree>
  </p:cSld>
  <p:clrMapOvr>
    <a:masterClrMapping/>
  </p:clrMapOvr>
  <p:transition spd="med">
    <p:random/>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In Sum</a:t>
            </a:r>
          </a:p>
          <a:p>
            <a:pPr fontAlgn="auto">
              <a:spcAft>
                <a:spcPts val="0"/>
              </a:spcAft>
              <a:buFont typeface="Arial"/>
              <a:buChar char="•"/>
              <a:defRPr/>
            </a:pPr>
            <a:endParaRPr lang="en-US" dirty="0" smtClean="0">
              <a:ea typeface="+mn-ea"/>
            </a:endParaRPr>
          </a:p>
          <a:p>
            <a:pPr lvl="1" fontAlgn="auto">
              <a:spcAft>
                <a:spcPts val="0"/>
              </a:spcAft>
              <a:buFont typeface="Arial"/>
              <a:buChar char="–"/>
              <a:defRPr/>
            </a:pPr>
            <a:r>
              <a:rPr lang="en-US" dirty="0" smtClean="0">
                <a:solidFill>
                  <a:schemeClr val="tx1">
                    <a:lumMod val="75000"/>
                    <a:lumOff val="25000"/>
                  </a:schemeClr>
                </a:solidFill>
                <a:ea typeface="+mn-ea"/>
              </a:rPr>
              <a:t>If you have </a:t>
            </a:r>
            <a:r>
              <a:rPr lang="en-US" dirty="0" smtClean="0">
                <a:solidFill>
                  <a:srgbClr val="FF0000"/>
                </a:solidFill>
                <a:ea typeface="+mn-ea"/>
              </a:rPr>
              <a:t>any doubt</a:t>
            </a:r>
            <a:r>
              <a:rPr lang="en-US" dirty="0" smtClean="0">
                <a:solidFill>
                  <a:schemeClr val="tx1">
                    <a:lumMod val="75000"/>
                    <a:lumOff val="25000"/>
                  </a:schemeClr>
                </a:solidFill>
                <a:ea typeface="+mn-ea"/>
              </a:rPr>
              <a:t> about whether water authorities, utility boards, libraries, hospitals, or other entities “political subdivisions,” execute an affidavit of compliance when your I-9 self-audit supports it.</a:t>
            </a:r>
            <a:endParaRPr lang="en-US" dirty="0" smtClean="0">
              <a:solidFill>
                <a:srgbClr val="9E0000"/>
              </a:solidFill>
              <a:ea typeface="+mn-ea"/>
            </a:endParaRPr>
          </a:p>
          <a:p>
            <a:pPr lvl="1" fontAlgn="auto">
              <a:spcAft>
                <a:spcPts val="0"/>
              </a:spcAft>
              <a:buFont typeface="Arial"/>
              <a:buChar char="–"/>
              <a:defRPr/>
            </a:pPr>
            <a:endParaRPr lang="en-US" dirty="0" smtClean="0">
              <a:solidFill>
                <a:schemeClr val="tx1">
                  <a:lumMod val="75000"/>
                  <a:lumOff val="25000"/>
                </a:schemeClr>
              </a:solidFill>
              <a:ea typeface="+mn-ea"/>
            </a:endParaRPr>
          </a:p>
          <a:p>
            <a:pPr lvl="2" fontAlgn="auto">
              <a:spcAft>
                <a:spcPts val="0"/>
              </a:spcAft>
              <a:buFont typeface="Arial"/>
              <a:buChar char="•"/>
              <a:defRPr/>
            </a:pPr>
            <a:endParaRPr lang="en-US" dirty="0" smtClean="0">
              <a:solidFill>
                <a:schemeClr val="tx1">
                  <a:lumMod val="75000"/>
                  <a:lumOff val="25000"/>
                </a:schemeClr>
              </a:solidFill>
              <a:ea typeface="+mn-ea"/>
            </a:endParaRPr>
          </a:p>
          <a:p>
            <a:pPr lvl="1" fontAlgn="auto">
              <a:spcAft>
                <a:spcPts val="0"/>
              </a:spcAft>
              <a:buFont typeface="Arial"/>
              <a:buChar char="–"/>
              <a:defRPr/>
            </a:pPr>
            <a:endParaRPr lang="en-US" dirty="0">
              <a:ea typeface="+mn-ea"/>
            </a:endParaRPr>
          </a:p>
        </p:txBody>
      </p:sp>
    </p:spTree>
  </p:cSld>
  <p:clrMapOvr>
    <a:masterClrMapping/>
  </p:clrMapOvr>
  <p:transition spd="med">
    <p:random/>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dirty="0" smtClean="0">
                <a:ea typeface="+mn-ea"/>
              </a:rPr>
              <a:t>In Sum</a:t>
            </a:r>
          </a:p>
          <a:p>
            <a:pPr fontAlgn="auto">
              <a:spcAft>
                <a:spcPts val="0"/>
              </a:spcAft>
              <a:buFont typeface="Arial"/>
              <a:buChar char="•"/>
              <a:defRPr/>
            </a:pPr>
            <a:endParaRPr lang="en-US" dirty="0" smtClean="0">
              <a:ea typeface="+mn-ea"/>
            </a:endParaRPr>
          </a:p>
          <a:p>
            <a:pPr lvl="1" fontAlgn="auto">
              <a:spcAft>
                <a:spcPts val="0"/>
              </a:spcAft>
              <a:buFont typeface="Arial"/>
              <a:buChar char="–"/>
              <a:defRPr/>
            </a:pPr>
            <a:r>
              <a:rPr lang="en-US" dirty="0" smtClean="0">
                <a:solidFill>
                  <a:schemeClr val="tx1">
                    <a:lumMod val="75000"/>
                    <a:lumOff val="25000"/>
                  </a:schemeClr>
                </a:solidFill>
                <a:ea typeface="+mn-ea"/>
              </a:rPr>
              <a:t>The results of a recent survey indicate that </a:t>
            </a:r>
            <a:r>
              <a:rPr lang="en-US" b="1" dirty="0" smtClean="0">
                <a:solidFill>
                  <a:srgbClr val="FF0000"/>
                </a:solidFill>
                <a:ea typeface="+mn-ea"/>
              </a:rPr>
              <a:t>27 states</a:t>
            </a:r>
            <a:r>
              <a:rPr lang="en-US" dirty="0" smtClean="0">
                <a:solidFill>
                  <a:schemeClr val="tx1">
                    <a:lumMod val="75000"/>
                    <a:lumOff val="25000"/>
                  </a:schemeClr>
                </a:solidFill>
                <a:ea typeface="+mn-ea"/>
              </a:rPr>
              <a:t> have immigration laws related to E-Verify, public contracts and business licenses.</a:t>
            </a:r>
          </a:p>
          <a:p>
            <a:pPr lvl="1" fontAlgn="auto">
              <a:spcAft>
                <a:spcPts val="0"/>
              </a:spcAft>
              <a:buFont typeface="Arial"/>
              <a:buChar char="–"/>
              <a:defRPr/>
            </a:pPr>
            <a:endParaRPr lang="en-US" dirty="0" smtClean="0">
              <a:solidFill>
                <a:schemeClr val="tx1">
                  <a:lumMod val="75000"/>
                  <a:lumOff val="25000"/>
                </a:schemeClr>
              </a:solidFill>
              <a:ea typeface="+mn-ea"/>
            </a:endParaRPr>
          </a:p>
          <a:p>
            <a:pPr lvl="1" fontAlgn="auto">
              <a:spcAft>
                <a:spcPts val="0"/>
              </a:spcAft>
              <a:buFont typeface="Arial"/>
              <a:buChar char="–"/>
              <a:defRPr/>
            </a:pPr>
            <a:r>
              <a:rPr lang="en-US" dirty="0" smtClean="0">
                <a:solidFill>
                  <a:schemeClr val="tx1">
                    <a:lumMod val="75000"/>
                    <a:lumOff val="25000"/>
                  </a:schemeClr>
                </a:solidFill>
                <a:ea typeface="+mn-ea"/>
              </a:rPr>
              <a:t>If you do business in states other than Alabama, determine if those states have immigration laws and take steps to comply with those acts.  </a:t>
            </a:r>
          </a:p>
          <a:p>
            <a:pPr lvl="1" fontAlgn="auto">
              <a:spcAft>
                <a:spcPts val="0"/>
              </a:spcAft>
              <a:buFont typeface="Arial"/>
              <a:buChar char="–"/>
              <a:defRPr/>
            </a:pPr>
            <a:endParaRPr lang="en-US" dirty="0" smtClean="0">
              <a:solidFill>
                <a:schemeClr val="tx1">
                  <a:lumMod val="75000"/>
                  <a:lumOff val="25000"/>
                </a:schemeClr>
              </a:solidFill>
              <a:ea typeface="+mn-ea"/>
            </a:endParaRPr>
          </a:p>
          <a:p>
            <a:pPr lvl="3" fontAlgn="auto">
              <a:spcAft>
                <a:spcPts val="0"/>
              </a:spcAft>
              <a:buFont typeface="Arial"/>
              <a:buChar char="–"/>
              <a:defRPr/>
            </a:pPr>
            <a:r>
              <a:rPr lang="en-US" dirty="0" smtClean="0">
                <a:solidFill>
                  <a:schemeClr val="tx1">
                    <a:lumMod val="75000"/>
                    <a:lumOff val="25000"/>
                  </a:schemeClr>
                </a:solidFill>
                <a:ea typeface="+mn-ea"/>
              </a:rPr>
              <a:t>A spreadsheet with a list of the states having immigration acts with employment, public contract and/or business license provisions is  included on a flash drive available upon request. </a:t>
            </a:r>
            <a:endParaRPr lang="en-US" dirty="0">
              <a:solidFill>
                <a:schemeClr val="tx1">
                  <a:lumMod val="75000"/>
                  <a:lumOff val="25000"/>
                </a:schemeClr>
              </a:solidFill>
              <a:ea typeface="+mn-ea"/>
            </a:endParaRPr>
          </a:p>
        </p:txBody>
      </p:sp>
    </p:spTree>
  </p:cSld>
  <p:clrMapOvr>
    <a:masterClrMapping/>
  </p:clrMapOvr>
  <p:transition spd="med">
    <p:random/>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algn="ctr" fontAlgn="auto">
              <a:spcAft>
                <a:spcPts val="0"/>
              </a:spcAft>
              <a:buFont typeface="Arial"/>
              <a:buNone/>
              <a:defRPr/>
            </a:pPr>
            <a:r>
              <a:rPr lang="en-US" sz="2000" dirty="0" smtClean="0">
                <a:ea typeface="+mn-ea"/>
              </a:rPr>
              <a:t>We wish to thank the co-sponsors of this event </a:t>
            </a:r>
          </a:p>
          <a:p>
            <a:pPr algn="ctr" fontAlgn="auto">
              <a:spcAft>
                <a:spcPts val="0"/>
              </a:spcAft>
              <a:buFont typeface="Arial"/>
              <a:buNone/>
              <a:defRPr/>
            </a:pPr>
            <a:r>
              <a:rPr lang="en-US" sz="2000" dirty="0" smtClean="0">
                <a:ea typeface="+mn-ea"/>
              </a:rPr>
              <a:t>for the opportunity to speak with you today</a:t>
            </a:r>
          </a:p>
          <a:p>
            <a:pPr fontAlgn="auto">
              <a:spcAft>
                <a:spcPts val="0"/>
              </a:spcAft>
              <a:buFont typeface="Arial"/>
              <a:buChar char="•"/>
              <a:defRPr/>
            </a:pPr>
            <a:endParaRPr lang="en-US" dirty="0" smtClean="0">
              <a:ea typeface="+mn-ea"/>
            </a:endParaRPr>
          </a:p>
          <a:p>
            <a:pPr lvl="1" algn="ctr" fontAlgn="auto">
              <a:spcAft>
                <a:spcPts val="0"/>
              </a:spcAft>
              <a:buFont typeface="Arial"/>
              <a:buNone/>
              <a:defRPr/>
            </a:pPr>
            <a:r>
              <a:rPr lang="en-US" sz="1800" b="1" dirty="0" smtClean="0">
                <a:solidFill>
                  <a:schemeClr val="tx1">
                    <a:lumMod val="75000"/>
                    <a:lumOff val="25000"/>
                  </a:schemeClr>
                </a:solidFill>
                <a:ea typeface="+mn-ea"/>
              </a:rPr>
              <a:t>Abbey Residential Services</a:t>
            </a:r>
          </a:p>
          <a:p>
            <a:pPr lvl="1" algn="ctr" fontAlgn="auto">
              <a:spcAft>
                <a:spcPts val="0"/>
              </a:spcAft>
              <a:buFont typeface="Arial"/>
              <a:buNone/>
              <a:defRPr/>
            </a:pPr>
            <a:endParaRPr lang="en-US" sz="1800" b="1" dirty="0" smtClean="0">
              <a:solidFill>
                <a:schemeClr val="tx1">
                  <a:lumMod val="75000"/>
                  <a:lumOff val="25000"/>
                </a:schemeClr>
              </a:solidFill>
              <a:ea typeface="+mn-ea"/>
            </a:endParaRPr>
          </a:p>
          <a:p>
            <a:pPr lvl="1" algn="ctr" fontAlgn="auto">
              <a:spcAft>
                <a:spcPts val="0"/>
              </a:spcAft>
              <a:buFont typeface="Arial"/>
              <a:buNone/>
              <a:defRPr/>
            </a:pPr>
            <a:r>
              <a:rPr lang="en-US" sz="1800" b="1" dirty="0" err="1" smtClean="0">
                <a:solidFill>
                  <a:schemeClr val="tx1">
                    <a:lumMod val="75000"/>
                    <a:lumOff val="25000"/>
                  </a:schemeClr>
                </a:solidFill>
                <a:ea typeface="+mn-ea"/>
              </a:rPr>
              <a:t>Arbour</a:t>
            </a:r>
            <a:r>
              <a:rPr lang="en-US" sz="1800" b="1" dirty="0" smtClean="0">
                <a:solidFill>
                  <a:schemeClr val="tx1">
                    <a:lumMod val="75000"/>
                    <a:lumOff val="25000"/>
                  </a:schemeClr>
                </a:solidFill>
                <a:ea typeface="+mn-ea"/>
              </a:rPr>
              <a:t> Valley Management</a:t>
            </a:r>
          </a:p>
          <a:p>
            <a:pPr lvl="1" algn="ctr" fontAlgn="auto">
              <a:spcAft>
                <a:spcPts val="0"/>
              </a:spcAft>
              <a:buFont typeface="Arial"/>
              <a:buNone/>
              <a:defRPr/>
            </a:pPr>
            <a:endParaRPr lang="en-US" sz="1800" b="1" dirty="0" smtClean="0">
              <a:solidFill>
                <a:schemeClr val="tx1">
                  <a:lumMod val="75000"/>
                  <a:lumOff val="25000"/>
                </a:schemeClr>
              </a:solidFill>
              <a:ea typeface="+mn-ea"/>
            </a:endParaRPr>
          </a:p>
          <a:p>
            <a:pPr lvl="1" algn="ctr" fontAlgn="auto">
              <a:spcAft>
                <a:spcPts val="0"/>
              </a:spcAft>
              <a:buFont typeface="Arial"/>
              <a:buNone/>
              <a:defRPr/>
            </a:pPr>
            <a:r>
              <a:rPr lang="en-US" sz="1800" b="1" dirty="0" smtClean="0">
                <a:solidFill>
                  <a:schemeClr val="tx1">
                    <a:lumMod val="75000"/>
                    <a:lumOff val="25000"/>
                  </a:schemeClr>
                </a:solidFill>
                <a:ea typeface="+mn-ea"/>
              </a:rPr>
              <a:t>Aqua Chem / 4 Seasons</a:t>
            </a:r>
          </a:p>
          <a:p>
            <a:pPr lvl="1" algn="ctr" fontAlgn="auto">
              <a:spcAft>
                <a:spcPts val="0"/>
              </a:spcAft>
              <a:buFont typeface="Arial"/>
              <a:buNone/>
              <a:defRPr/>
            </a:pPr>
            <a:endParaRPr lang="en-US" sz="1800" b="1" dirty="0" smtClean="0">
              <a:solidFill>
                <a:schemeClr val="tx1">
                  <a:lumMod val="75000"/>
                  <a:lumOff val="25000"/>
                </a:schemeClr>
              </a:solidFill>
              <a:ea typeface="+mn-ea"/>
            </a:endParaRPr>
          </a:p>
          <a:p>
            <a:pPr lvl="1" algn="ctr" fontAlgn="auto">
              <a:spcAft>
                <a:spcPts val="0"/>
              </a:spcAft>
              <a:buFont typeface="Arial"/>
              <a:buNone/>
              <a:defRPr/>
            </a:pPr>
            <a:r>
              <a:rPr lang="en-US" sz="1800" b="1" dirty="0" smtClean="0">
                <a:solidFill>
                  <a:schemeClr val="tx1">
                    <a:lumMod val="75000"/>
                    <a:lumOff val="25000"/>
                  </a:schemeClr>
                </a:solidFill>
                <a:ea typeface="+mn-ea"/>
              </a:rPr>
              <a:t>The Greater Birmingham Apartment Association</a:t>
            </a:r>
          </a:p>
          <a:p>
            <a:pPr lvl="1" algn="ctr" fontAlgn="auto">
              <a:spcAft>
                <a:spcPts val="0"/>
              </a:spcAft>
              <a:buFont typeface="Arial"/>
              <a:buNone/>
              <a:defRPr/>
            </a:pPr>
            <a:endParaRPr lang="en-US" sz="1800" b="1" dirty="0" smtClean="0">
              <a:solidFill>
                <a:schemeClr val="tx1">
                  <a:lumMod val="75000"/>
                  <a:lumOff val="25000"/>
                </a:schemeClr>
              </a:solidFill>
              <a:ea typeface="+mn-ea"/>
            </a:endParaRPr>
          </a:p>
          <a:p>
            <a:pPr lvl="1" algn="ctr" fontAlgn="auto">
              <a:spcAft>
                <a:spcPts val="0"/>
              </a:spcAft>
              <a:buFont typeface="Arial"/>
              <a:buNone/>
              <a:defRPr/>
            </a:pPr>
            <a:r>
              <a:rPr lang="en-US" sz="1800" b="1" dirty="0" smtClean="0">
                <a:solidFill>
                  <a:schemeClr val="tx1">
                    <a:lumMod val="75000"/>
                    <a:lumOff val="25000"/>
                  </a:schemeClr>
                </a:solidFill>
                <a:ea typeface="+mn-ea"/>
              </a:rPr>
              <a:t>The Greater Birmingham Association of Landscape Professionals</a:t>
            </a:r>
            <a:endParaRPr lang="en-US" sz="1800" b="1" dirty="0">
              <a:solidFill>
                <a:schemeClr val="tx1">
                  <a:lumMod val="75000"/>
                  <a:lumOff val="25000"/>
                </a:schemeClr>
              </a:solidFill>
              <a:ea typeface="+mn-ea"/>
            </a:endParaRPr>
          </a:p>
        </p:txBody>
      </p:sp>
    </p:spTree>
  </p:cSld>
  <p:clrMapOvr>
    <a:masterClrMapping/>
  </p:clrMapOvr>
  <p:transition spd="med">
    <p:random/>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Title 3"/>
          <p:cNvSpPr>
            <a:spLocks noGrp="1"/>
          </p:cNvSpPr>
          <p:nvPr>
            <p:ph type="ctrTitle"/>
          </p:nvPr>
        </p:nvSpPr>
        <p:spPr bwMode="auto">
          <a:xfrm>
            <a:off x="685800" y="1828800"/>
            <a:ext cx="7772400" cy="1470025"/>
          </a:xfrm>
        </p:spPr>
        <p:txBody>
          <a:bodyPr wrap="square" numCol="1" anchorCtr="0" compatLnSpc="1">
            <a:prstTxWarp prst="textNoShape">
              <a:avLst/>
            </a:prstTxWarp>
          </a:bodyPr>
          <a:lstStyle/>
          <a:p>
            <a:pPr algn="ctr"/>
            <a:r>
              <a:rPr lang="en-US" sz="1800" b="1" smtClean="0">
                <a:solidFill>
                  <a:srgbClr val="FF5050"/>
                </a:solidFill>
                <a:effectLst/>
              </a:rPr>
              <a:t/>
            </a:r>
            <a:br>
              <a:rPr lang="en-US" sz="1800" b="1" smtClean="0">
                <a:solidFill>
                  <a:srgbClr val="FF5050"/>
                </a:solidFill>
                <a:effectLst/>
              </a:rPr>
            </a:br>
            <a:endParaRPr lang="en-US" sz="1800" smtClean="0">
              <a:solidFill>
                <a:srgbClr val="C00000"/>
              </a:solidFill>
              <a:effectLst/>
            </a:endParaRPr>
          </a:p>
        </p:txBody>
      </p:sp>
      <p:sp>
        <p:nvSpPr>
          <p:cNvPr id="5" name="Subtitle 4"/>
          <p:cNvSpPr>
            <a:spLocks noGrp="1"/>
          </p:cNvSpPr>
          <p:nvPr>
            <p:ph type="subTitle" idx="1"/>
          </p:nvPr>
        </p:nvSpPr>
        <p:spPr>
          <a:xfrm>
            <a:off x="1371600" y="3276600"/>
            <a:ext cx="6400800" cy="2209800"/>
          </a:xfrm>
        </p:spPr>
        <p:txBody>
          <a:bodyPr rtlCol="0">
            <a:normAutofit fontScale="85000" lnSpcReduction="20000"/>
          </a:bodyPr>
          <a:lstStyle/>
          <a:p>
            <a:pPr fontAlgn="auto">
              <a:spcAft>
                <a:spcPts val="0"/>
              </a:spcAft>
              <a:buFont typeface="Arial"/>
              <a:buNone/>
              <a:defRPr/>
            </a:pPr>
            <a:r>
              <a:rPr lang="en-US" sz="2000" dirty="0" smtClean="0">
                <a:solidFill>
                  <a:srgbClr val="C00000"/>
                </a:solidFill>
                <a:latin typeface="Garamond" pitchFamily="18" charset="0"/>
                <a:ea typeface="+mn-ea"/>
              </a:rPr>
              <a:t>David B. Walston</a:t>
            </a:r>
          </a:p>
          <a:p>
            <a:pPr fontAlgn="auto">
              <a:spcAft>
                <a:spcPts val="0"/>
              </a:spcAft>
              <a:buFont typeface="Arial"/>
              <a:buNone/>
              <a:defRPr/>
            </a:pPr>
            <a:r>
              <a:rPr lang="en-US" sz="2000" dirty="0" smtClean="0">
                <a:solidFill>
                  <a:srgbClr val="C00000"/>
                </a:solidFill>
                <a:latin typeface="Garamond" pitchFamily="18" charset="0"/>
                <a:ea typeface="+mn-ea"/>
                <a:hlinkClick r:id="rId2"/>
              </a:rPr>
              <a:t>dbwalston@csattorneys.com</a:t>
            </a:r>
            <a:endParaRPr lang="en-US" sz="2000" dirty="0" smtClean="0">
              <a:solidFill>
                <a:srgbClr val="C00000"/>
              </a:solidFill>
              <a:latin typeface="Garamond" pitchFamily="18" charset="0"/>
              <a:ea typeface="+mn-ea"/>
            </a:endParaRPr>
          </a:p>
          <a:p>
            <a:pPr fontAlgn="auto">
              <a:spcAft>
                <a:spcPts val="0"/>
              </a:spcAft>
              <a:buFont typeface="Arial"/>
              <a:buNone/>
              <a:defRPr/>
            </a:pPr>
            <a:endParaRPr lang="en-US" sz="2000" dirty="0" smtClean="0">
              <a:solidFill>
                <a:srgbClr val="C00000"/>
              </a:solidFill>
              <a:latin typeface="Garamond" pitchFamily="18" charset="0"/>
              <a:ea typeface="+mn-ea"/>
            </a:endParaRPr>
          </a:p>
          <a:p>
            <a:pPr fontAlgn="auto">
              <a:spcAft>
                <a:spcPts val="0"/>
              </a:spcAft>
              <a:buFont typeface="Arial"/>
              <a:buNone/>
              <a:defRPr/>
            </a:pPr>
            <a:r>
              <a:rPr lang="en-US" sz="2000" dirty="0" smtClean="0">
                <a:solidFill>
                  <a:srgbClr val="C00000"/>
                </a:solidFill>
                <a:latin typeface="Garamond" pitchFamily="18" charset="0"/>
                <a:ea typeface="+mn-ea"/>
              </a:rPr>
              <a:t>Charlie Shah</a:t>
            </a:r>
          </a:p>
          <a:p>
            <a:pPr fontAlgn="auto">
              <a:spcAft>
                <a:spcPts val="0"/>
              </a:spcAft>
              <a:buFont typeface="Arial"/>
              <a:buNone/>
              <a:defRPr/>
            </a:pPr>
            <a:r>
              <a:rPr lang="en-US" sz="2000" dirty="0" smtClean="0">
                <a:solidFill>
                  <a:srgbClr val="C00000"/>
                </a:solidFill>
                <a:latin typeface="Garamond" pitchFamily="18" charset="0"/>
                <a:ea typeface="+mn-ea"/>
                <a:hlinkClick r:id="rId3"/>
              </a:rPr>
              <a:t>cshah@csattorneys.com</a:t>
            </a:r>
            <a:endParaRPr lang="en-US" sz="2000" dirty="0" smtClean="0">
              <a:solidFill>
                <a:srgbClr val="C00000"/>
              </a:solidFill>
              <a:latin typeface="Garamond" pitchFamily="18" charset="0"/>
              <a:ea typeface="+mn-ea"/>
            </a:endParaRPr>
          </a:p>
          <a:p>
            <a:pPr fontAlgn="auto">
              <a:spcAft>
                <a:spcPts val="0"/>
              </a:spcAft>
              <a:buFont typeface="Arial"/>
              <a:buNone/>
              <a:defRPr/>
            </a:pPr>
            <a:endParaRPr lang="en-US" sz="2000" dirty="0" smtClean="0">
              <a:solidFill>
                <a:srgbClr val="C00000"/>
              </a:solidFill>
              <a:latin typeface="Garamond" pitchFamily="18" charset="0"/>
              <a:ea typeface="+mn-ea"/>
            </a:endParaRPr>
          </a:p>
          <a:p>
            <a:pPr fontAlgn="auto">
              <a:spcAft>
                <a:spcPts val="0"/>
              </a:spcAft>
              <a:buFont typeface="Arial"/>
              <a:buNone/>
              <a:defRPr/>
            </a:pPr>
            <a:r>
              <a:rPr lang="en-US" sz="2000" dirty="0" smtClean="0">
                <a:solidFill>
                  <a:srgbClr val="C00000"/>
                </a:solidFill>
                <a:latin typeface="Garamond" pitchFamily="18" charset="0"/>
                <a:ea typeface="+mn-ea"/>
              </a:rPr>
              <a:t>Leslie A. Allen</a:t>
            </a:r>
          </a:p>
          <a:p>
            <a:pPr fontAlgn="auto">
              <a:spcAft>
                <a:spcPts val="0"/>
              </a:spcAft>
              <a:buFont typeface="Arial"/>
              <a:buNone/>
              <a:defRPr/>
            </a:pPr>
            <a:r>
              <a:rPr lang="en-US" sz="2000" dirty="0" smtClean="0">
                <a:solidFill>
                  <a:srgbClr val="C00000"/>
                </a:solidFill>
                <a:latin typeface="Garamond" pitchFamily="18" charset="0"/>
                <a:ea typeface="+mn-ea"/>
                <a:hlinkClick r:id="rId4"/>
              </a:rPr>
              <a:t>laallen@csattorneys.com</a:t>
            </a:r>
            <a:endParaRPr lang="en-US" sz="2000" dirty="0" smtClean="0">
              <a:solidFill>
                <a:srgbClr val="C00000"/>
              </a:solidFill>
              <a:latin typeface="Garamond" pitchFamily="18" charset="0"/>
              <a:ea typeface="+mn-ea"/>
            </a:endParaRPr>
          </a:p>
          <a:p>
            <a:pPr fontAlgn="auto">
              <a:spcAft>
                <a:spcPts val="0"/>
              </a:spcAft>
              <a:buFont typeface="Arial"/>
              <a:buNone/>
              <a:defRPr/>
            </a:pPr>
            <a:endParaRPr lang="en-US" sz="1500" dirty="0" smtClean="0">
              <a:solidFill>
                <a:srgbClr val="C00000"/>
              </a:solidFill>
              <a:latin typeface="Garamond" pitchFamily="18" charset="0"/>
              <a:ea typeface="+mn-ea"/>
            </a:endParaRPr>
          </a:p>
          <a:p>
            <a:pPr fontAlgn="auto">
              <a:spcAft>
                <a:spcPts val="0"/>
              </a:spcAft>
              <a:buFont typeface="Arial"/>
              <a:buNone/>
              <a:defRPr/>
            </a:pPr>
            <a:endParaRPr lang="en-US" sz="1600" dirty="0" smtClean="0">
              <a:solidFill>
                <a:srgbClr val="C00000"/>
              </a:solidFill>
              <a:latin typeface="Garamond" pitchFamily="18" charset="0"/>
              <a:ea typeface="+mn-ea"/>
            </a:endParaRPr>
          </a:p>
          <a:p>
            <a:pPr fontAlgn="auto">
              <a:spcAft>
                <a:spcPts val="0"/>
              </a:spcAft>
              <a:buFont typeface="Arial"/>
              <a:buNone/>
              <a:defRPr/>
            </a:pPr>
            <a:endParaRPr lang="en-US" sz="1400" dirty="0">
              <a:latin typeface="Garamond" pitchFamily="18" charset="0"/>
              <a:ea typeface="+mn-ea"/>
            </a:endParaRPr>
          </a:p>
        </p:txBody>
      </p:sp>
      <p:pic>
        <p:nvPicPr>
          <p:cNvPr id="109571" name="Picture 2" descr="C:\Users\dbw\AppData\Local\Microsoft\Windows\Temporary Internet Files\Content.Outlook\VJ30MFUJ\CSA-logo-reversed-422-in red box.jpg"/>
          <p:cNvPicPr>
            <a:picLocks noChangeAspect="1" noChangeArrowheads="1"/>
          </p:cNvPicPr>
          <p:nvPr/>
        </p:nvPicPr>
        <p:blipFill>
          <a:blip r:embed="rId5"/>
          <a:srcRect/>
          <a:stretch>
            <a:fillRect/>
          </a:stretch>
        </p:blipFill>
        <p:spPr bwMode="auto">
          <a:xfrm>
            <a:off x="2362200" y="1143000"/>
            <a:ext cx="4157663" cy="1752600"/>
          </a:xfrm>
          <a:prstGeom prst="rect">
            <a:avLst/>
          </a:prstGeom>
          <a:noFill/>
          <a:ln w="9525">
            <a:noFill/>
            <a:miter lim="800000"/>
            <a:headEnd/>
            <a:tailEnd/>
          </a:ln>
        </p:spPr>
      </p:pic>
    </p:spTree>
  </p:cSld>
  <p:clrMapOvr>
    <a:masterClrMapping/>
  </p:clrMapOvr>
  <p:transition spd="med">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None/>
              <a:defRPr/>
            </a:pPr>
            <a:endParaRPr lang="en-US" dirty="0" smtClean="0">
              <a:ea typeface="+mn-ea"/>
            </a:endParaRPr>
          </a:p>
          <a:p>
            <a:pPr fontAlgn="auto">
              <a:spcAft>
                <a:spcPts val="0"/>
              </a:spcAft>
              <a:buFont typeface="Arial"/>
              <a:buNone/>
              <a:defRPr/>
            </a:pPr>
            <a:endParaRPr lang="en-US" dirty="0" smtClean="0">
              <a:ea typeface="+mn-ea"/>
            </a:endParaRPr>
          </a:p>
          <a:p>
            <a:pPr fontAlgn="auto">
              <a:spcAft>
                <a:spcPts val="0"/>
              </a:spcAft>
              <a:buFont typeface="Arial"/>
              <a:buNone/>
              <a:defRPr/>
            </a:pPr>
            <a:endParaRPr lang="en-US" dirty="0" smtClean="0">
              <a:ea typeface="+mn-ea"/>
            </a:endParaRPr>
          </a:p>
          <a:p>
            <a:pPr algn="ctr" fontAlgn="auto">
              <a:spcAft>
                <a:spcPts val="0"/>
              </a:spcAft>
              <a:buFont typeface="Arial"/>
              <a:buNone/>
              <a:defRPr/>
            </a:pPr>
            <a:r>
              <a:rPr lang="en-US" sz="4000" dirty="0" smtClean="0">
                <a:ea typeface="+mn-ea"/>
              </a:rPr>
              <a:t>PRIVATE CONTRACTS</a:t>
            </a:r>
            <a:endParaRPr lang="en-US" sz="4000" dirty="0">
              <a:ea typeface="+mn-ea"/>
            </a:endParaRPr>
          </a:p>
        </p:txBody>
      </p:sp>
    </p:spTree>
  </p:cSld>
  <p:clrMapOvr>
    <a:masterClrMapping/>
  </p:clrMapOvr>
  <p:transition spd="med">
    <p:rand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rPr>
              <a:t>THE ALABAMA IMMIGRATION ACT</a:t>
            </a:r>
            <a:endParaRPr lang="en-US" dirty="0">
              <a:ea typeface="+mj-ea"/>
            </a:endParaRPr>
          </a:p>
        </p:txBody>
      </p:sp>
      <p:sp>
        <p:nvSpPr>
          <p:cNvPr id="3" name="Content Placeholder 2"/>
          <p:cNvSpPr>
            <a:spLocks noGrp="1"/>
          </p:cNvSpPr>
          <p:nvPr>
            <p:ph idx="1"/>
          </p:nvPr>
        </p:nvSpPr>
        <p:spPr/>
        <p:txBody>
          <a:bodyPr rtlCol="0">
            <a:normAutofit/>
          </a:bodyPr>
          <a:lstStyle/>
          <a:p>
            <a:pPr fontAlgn="auto">
              <a:spcAft>
                <a:spcPts val="0"/>
              </a:spcAft>
              <a:buFont typeface="Arial"/>
              <a:buChar char="•"/>
              <a:defRPr/>
            </a:pPr>
            <a:r>
              <a:rPr lang="en-US" sz="2400" b="0" dirty="0" smtClean="0">
                <a:ea typeface="+mn-ea"/>
              </a:rPr>
              <a:t>Section 27(a) </a:t>
            </a:r>
          </a:p>
          <a:p>
            <a:pPr lvl="1" fontAlgn="auto">
              <a:spcAft>
                <a:spcPts val="0"/>
              </a:spcAft>
              <a:buFont typeface="Arial"/>
              <a:buChar char="–"/>
              <a:defRPr/>
            </a:pPr>
            <a:r>
              <a:rPr lang="en-US" sz="2300" dirty="0" smtClean="0">
                <a:ea typeface="+mn-ea"/>
              </a:rPr>
              <a:t>No court of this state shall enforce the terms of, or otherwise regard as valid, any contract between a party and an </a:t>
            </a:r>
            <a:r>
              <a:rPr lang="en-US" sz="2300" i="1" dirty="0" smtClean="0">
                <a:solidFill>
                  <a:srgbClr val="FF0000"/>
                </a:solidFill>
                <a:ea typeface="+mn-ea"/>
              </a:rPr>
              <a:t>alien</a:t>
            </a:r>
            <a:r>
              <a:rPr lang="en-US" sz="2300" dirty="0" smtClean="0">
                <a:solidFill>
                  <a:srgbClr val="FF0000"/>
                </a:solidFill>
                <a:ea typeface="+mn-ea"/>
              </a:rPr>
              <a:t> </a:t>
            </a:r>
            <a:r>
              <a:rPr lang="en-US" sz="2300" dirty="0" smtClean="0">
                <a:ea typeface="+mn-ea"/>
              </a:rPr>
              <a:t>unlawfully present in the United States, if the party had </a:t>
            </a:r>
            <a:r>
              <a:rPr lang="en-US" sz="2300" i="1" dirty="0" smtClean="0">
                <a:solidFill>
                  <a:srgbClr val="FF0000"/>
                </a:solidFill>
                <a:ea typeface="+mn-ea"/>
              </a:rPr>
              <a:t>direct or constructive knowledge</a:t>
            </a:r>
            <a:r>
              <a:rPr lang="en-US" sz="2300" dirty="0" smtClean="0">
                <a:ea typeface="+mn-ea"/>
              </a:rPr>
              <a:t> that the alien was unlawfully present in the United States at the time the contract was entered into, and the performance of the contract required the alien to remain unlawfully present in the United States for more than 24 hours after the time the contract was entered into or performance could not reasonably be expected to occur without such remaining.</a:t>
            </a:r>
          </a:p>
          <a:p>
            <a:pPr fontAlgn="auto">
              <a:spcAft>
                <a:spcPts val="0"/>
              </a:spcAft>
              <a:buFont typeface="Arial"/>
              <a:buChar char="•"/>
              <a:defRPr/>
            </a:pPr>
            <a:endParaRPr lang="en-US" dirty="0">
              <a:ea typeface="+mn-ea"/>
            </a:endParaRPr>
          </a:p>
        </p:txBody>
      </p:sp>
    </p:spTree>
  </p:cSld>
  <p:clrMapOvr>
    <a:masterClrMapping/>
  </p:clrMapOvr>
  <p:transition spd="med">
    <p:random/>
  </p:transition>
</p:sld>
</file>

<file path=ppt/theme/theme1.xml><?xml version="1.0" encoding="utf-8"?>
<a:theme xmlns:a="http://schemas.openxmlformats.org/drawingml/2006/main" name="CSA Presentation template 2007-8 (2)">
  <a:themeElements>
    <a:clrScheme name="Custom 2">
      <a:dk1>
        <a:sysClr val="windowText" lastClr="000000"/>
      </a:dk1>
      <a:lt1>
        <a:srgbClr val="FFFFFF"/>
      </a:lt1>
      <a:dk2>
        <a:srgbClr val="524843"/>
      </a:dk2>
      <a:lt2>
        <a:srgbClr val="EEECE1"/>
      </a:lt2>
      <a:accent1>
        <a:srgbClr val="8AA0D5"/>
      </a:accent1>
      <a:accent2>
        <a:srgbClr val="CB1500"/>
      </a:accent2>
      <a:accent3>
        <a:srgbClr val="A6C07A"/>
      </a:accent3>
      <a:accent4>
        <a:srgbClr val="9184AE"/>
      </a:accent4>
      <a:accent5>
        <a:srgbClr val="7EBBC2"/>
      </a:accent5>
      <a:accent6>
        <a:srgbClr val="E97531"/>
      </a:accent6>
      <a:hlink>
        <a:srgbClr val="3F3F3F"/>
      </a:hlink>
      <a:folHlink>
        <a:srgbClr val="C0C0C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 &amp; S template</Template>
  <TotalTime>8489</TotalTime>
  <Words>3640</Words>
  <Application>Microsoft Office PowerPoint</Application>
  <PresentationFormat>On-screen Show (4:3)</PresentationFormat>
  <Paragraphs>583</Paragraphs>
  <Slides>76</Slides>
  <Notes>15</Notes>
  <HiddenSlides>0</HiddenSlides>
  <MMClips>0</MMClips>
  <ScaleCrop>false</ScaleCrop>
  <HeadingPairs>
    <vt:vector size="6" baseType="variant">
      <vt:variant>
        <vt:lpstr>Fonts Used</vt:lpstr>
      </vt:variant>
      <vt:variant>
        <vt:i4>4</vt:i4>
      </vt:variant>
      <vt:variant>
        <vt:lpstr>Design Template</vt:lpstr>
      </vt:variant>
      <vt:variant>
        <vt:i4>12</vt:i4>
      </vt:variant>
      <vt:variant>
        <vt:lpstr>Slide Titles</vt:lpstr>
      </vt:variant>
      <vt:variant>
        <vt:i4>76</vt:i4>
      </vt:variant>
    </vt:vector>
  </HeadingPairs>
  <TitlesOfParts>
    <vt:vector size="92" baseType="lpstr">
      <vt:lpstr>Arial</vt:lpstr>
      <vt:lpstr>Frutiger</vt:lpstr>
      <vt:lpstr>Calibri</vt:lpstr>
      <vt:lpstr>Garamond</vt:lpstr>
      <vt:lpstr>CSA Presentation template 2007-8 (2)</vt:lpstr>
      <vt:lpstr>CSA Presentation template 2007-8 (2)</vt:lpstr>
      <vt:lpstr>CSA Presentation template 2007-8 (2)</vt:lpstr>
      <vt:lpstr>CSA Presentation template 2007-8 (2)</vt:lpstr>
      <vt:lpstr>CSA Presentation template 2007-8 (2)</vt:lpstr>
      <vt:lpstr>CSA Presentation template 2007-8 (2)</vt:lpstr>
      <vt:lpstr>CSA Presentation template 2007-8 (2)</vt:lpstr>
      <vt:lpstr>CSA Presentation template 2007-8 (2)</vt:lpstr>
      <vt:lpstr>CSA Presentation template 2007-8 (2)</vt:lpstr>
      <vt:lpstr>CSA Presentation template 2007-8 (2)</vt:lpstr>
      <vt:lpstr>CSA Presentation template 2007-8 (2)</vt:lpstr>
      <vt:lpstr>CSA Presentation template 2007-8 (2)</vt:lpstr>
      <vt:lpstr>Beason-Hammon Alabama Taxpayer and Citizen Protection Act  </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THE ALABAMA IMMIGRATION ACT</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Ruth E. Martin, Esq. Senior Vice President Primerus Business Division</dc:title>
  <dc:creator>Ruth Martin</dc:creator>
  <cp:lastModifiedBy>leslie</cp:lastModifiedBy>
  <cp:revision>804</cp:revision>
  <dcterms:created xsi:type="dcterms:W3CDTF">2007-06-08T14:46:13Z</dcterms:created>
  <dcterms:modified xsi:type="dcterms:W3CDTF">2011-11-09T03:12:58Z</dcterms:modified>
</cp:coreProperties>
</file>