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handoutMasterIdLst>
    <p:handoutMasterId r:id="rId44"/>
  </p:handoutMasterIdLst>
  <p:sldIdLst>
    <p:sldId id="512" r:id="rId2"/>
    <p:sldId id="546" r:id="rId3"/>
    <p:sldId id="570" r:id="rId4"/>
    <p:sldId id="547" r:id="rId5"/>
    <p:sldId id="572" r:id="rId6"/>
    <p:sldId id="571" r:id="rId7"/>
    <p:sldId id="548" r:id="rId8"/>
    <p:sldId id="430" r:id="rId9"/>
    <p:sldId id="517" r:id="rId10"/>
    <p:sldId id="435" r:id="rId11"/>
    <p:sldId id="437" r:id="rId12"/>
    <p:sldId id="441" r:id="rId13"/>
    <p:sldId id="448" r:id="rId14"/>
    <p:sldId id="519" r:id="rId15"/>
    <p:sldId id="589" r:id="rId16"/>
    <p:sldId id="446" r:id="rId17"/>
    <p:sldId id="573" r:id="rId18"/>
    <p:sldId id="550" r:id="rId19"/>
    <p:sldId id="549" r:id="rId20"/>
    <p:sldId id="520" r:id="rId21"/>
    <p:sldId id="574" r:id="rId22"/>
    <p:sldId id="440" r:id="rId23"/>
    <p:sldId id="575" r:id="rId24"/>
    <p:sldId id="576" r:id="rId25"/>
    <p:sldId id="555" r:id="rId26"/>
    <p:sldId id="568" r:id="rId27"/>
    <p:sldId id="560" r:id="rId28"/>
    <p:sldId id="577" r:id="rId29"/>
    <p:sldId id="578" r:id="rId30"/>
    <p:sldId id="562" r:id="rId31"/>
    <p:sldId id="563" r:id="rId32"/>
    <p:sldId id="579" r:id="rId33"/>
    <p:sldId id="580" r:id="rId34"/>
    <p:sldId id="581" r:id="rId35"/>
    <p:sldId id="582" r:id="rId36"/>
    <p:sldId id="583" r:id="rId37"/>
    <p:sldId id="564" r:id="rId38"/>
    <p:sldId id="584" r:id="rId39"/>
    <p:sldId id="585" r:id="rId40"/>
    <p:sldId id="588" r:id="rId41"/>
    <p:sldId id="587" r:id="rId42"/>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E0000"/>
    <a:srgbClr val="FF5050"/>
    <a:srgbClr val="0000FF"/>
    <a:srgbClr val="3D3DBD"/>
    <a:srgbClr val="0099FF"/>
    <a:srgbClr val="FF6161"/>
    <a:srgbClr val="00CC00"/>
    <a:srgbClr val="80DD2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64" autoAdjust="0"/>
    <p:restoredTop sz="88659" autoAdjust="0"/>
  </p:normalViewPr>
  <p:slideViewPr>
    <p:cSldViewPr>
      <p:cViewPr>
        <p:scale>
          <a:sx n="75" d="100"/>
          <a:sy n="75" d="100"/>
        </p:scale>
        <p:origin x="-954"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60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2" y="0"/>
            <a:ext cx="2972421"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defRPr sz="1200">
                <a:cs typeface="+mn-cs"/>
              </a:defRPr>
            </a:lvl1pPr>
          </a:lstStyle>
          <a:p>
            <a:pPr>
              <a:defRPr/>
            </a:pPr>
            <a:endParaRPr lang="en-US" dirty="0"/>
          </a:p>
        </p:txBody>
      </p:sp>
      <p:sp>
        <p:nvSpPr>
          <p:cNvPr id="39939" name="Rectangle 3"/>
          <p:cNvSpPr>
            <a:spLocks noGrp="1" noChangeArrowheads="1"/>
          </p:cNvSpPr>
          <p:nvPr>
            <p:ph type="dt" sz="quarter" idx="1"/>
          </p:nvPr>
        </p:nvSpPr>
        <p:spPr bwMode="auto">
          <a:xfrm>
            <a:off x="3884028" y="0"/>
            <a:ext cx="2972421"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a:defRPr sz="1200">
                <a:cs typeface="+mn-cs"/>
              </a:defRPr>
            </a:lvl1pPr>
          </a:lstStyle>
          <a:p>
            <a:pPr>
              <a:defRPr/>
            </a:pPr>
            <a:endParaRPr lang="en-US" dirty="0"/>
          </a:p>
        </p:txBody>
      </p:sp>
      <p:sp>
        <p:nvSpPr>
          <p:cNvPr id="39940" name="Rectangle 4"/>
          <p:cNvSpPr>
            <a:spLocks noGrp="1" noChangeArrowheads="1"/>
          </p:cNvSpPr>
          <p:nvPr>
            <p:ph type="ftr" sz="quarter" idx="2"/>
          </p:nvPr>
        </p:nvSpPr>
        <p:spPr bwMode="auto">
          <a:xfrm>
            <a:off x="2" y="8829675"/>
            <a:ext cx="2972421"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defRPr sz="1200">
                <a:cs typeface="+mn-cs"/>
              </a:defRPr>
            </a:lvl1pPr>
          </a:lstStyle>
          <a:p>
            <a:pPr>
              <a:defRPr/>
            </a:pPr>
            <a:endParaRPr lang="en-US" dirty="0"/>
          </a:p>
        </p:txBody>
      </p:sp>
      <p:sp>
        <p:nvSpPr>
          <p:cNvPr id="39941" name="Rectangle 5"/>
          <p:cNvSpPr>
            <a:spLocks noGrp="1" noChangeArrowheads="1"/>
          </p:cNvSpPr>
          <p:nvPr>
            <p:ph type="sldNum" sz="quarter" idx="3"/>
          </p:nvPr>
        </p:nvSpPr>
        <p:spPr bwMode="auto">
          <a:xfrm>
            <a:off x="3884028" y="8829675"/>
            <a:ext cx="2972421"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a:defRPr sz="1200">
                <a:cs typeface="+mn-cs"/>
              </a:defRPr>
            </a:lvl1pPr>
          </a:lstStyle>
          <a:p>
            <a:pPr>
              <a:defRPr/>
            </a:pPr>
            <a:fld id="{BFFA20D7-DCC7-42A8-8595-B29683A940D6}" type="slidenum">
              <a:rPr lang="en-US"/>
              <a:pPr>
                <a:defRPr/>
              </a:pPr>
              <a:t>‹#›</a:t>
            </a:fld>
            <a:endParaRPr lang="en-US" dirty="0"/>
          </a:p>
        </p:txBody>
      </p:sp>
    </p:spTree>
    <p:extLst>
      <p:ext uri="{BB962C8B-B14F-4D97-AF65-F5344CB8AC3E}">
        <p14:creationId xmlns="" xmlns:p14="http://schemas.microsoft.com/office/powerpoint/2010/main" val="1665933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8178" name="Rectangle 2"/>
          <p:cNvSpPr>
            <a:spLocks noGrp="1" noChangeArrowheads="1"/>
          </p:cNvSpPr>
          <p:nvPr>
            <p:ph type="hdr" sz="quarter"/>
          </p:nvPr>
        </p:nvSpPr>
        <p:spPr bwMode="auto">
          <a:xfrm>
            <a:off x="2" y="0"/>
            <a:ext cx="2972421"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defRPr sz="1200">
                <a:cs typeface="+mn-cs"/>
              </a:defRPr>
            </a:lvl1pPr>
          </a:lstStyle>
          <a:p>
            <a:pPr>
              <a:defRPr/>
            </a:pPr>
            <a:endParaRPr lang="en-US" dirty="0"/>
          </a:p>
        </p:txBody>
      </p:sp>
      <p:sp>
        <p:nvSpPr>
          <p:cNvPr id="178179" name="Rectangle 3"/>
          <p:cNvSpPr>
            <a:spLocks noGrp="1" noChangeArrowheads="1"/>
          </p:cNvSpPr>
          <p:nvPr>
            <p:ph type="dt" idx="1"/>
          </p:nvPr>
        </p:nvSpPr>
        <p:spPr bwMode="auto">
          <a:xfrm>
            <a:off x="3884028" y="0"/>
            <a:ext cx="2972421" cy="465138"/>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a:defRPr sz="1200">
                <a:cs typeface="+mn-cs"/>
              </a:defRPr>
            </a:lvl1pPr>
          </a:lstStyle>
          <a:p>
            <a:pPr>
              <a:defRPr/>
            </a:pPr>
            <a:endParaRPr lang="en-US" dirty="0"/>
          </a:p>
        </p:txBody>
      </p:sp>
      <p:sp>
        <p:nvSpPr>
          <p:cNvPr id="8090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78181" name="Rectangle 5"/>
          <p:cNvSpPr>
            <a:spLocks noGrp="1" noChangeArrowheads="1"/>
          </p:cNvSpPr>
          <p:nvPr>
            <p:ph type="body" sz="quarter" idx="3"/>
          </p:nvPr>
        </p:nvSpPr>
        <p:spPr bwMode="auto">
          <a:xfrm>
            <a:off x="684870" y="4416428"/>
            <a:ext cx="5488264" cy="4183063"/>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8182" name="Rectangle 6"/>
          <p:cNvSpPr>
            <a:spLocks noGrp="1" noChangeArrowheads="1"/>
          </p:cNvSpPr>
          <p:nvPr>
            <p:ph type="ftr" sz="quarter" idx="4"/>
          </p:nvPr>
        </p:nvSpPr>
        <p:spPr bwMode="auto">
          <a:xfrm>
            <a:off x="2" y="8829675"/>
            <a:ext cx="2972421"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defRPr sz="1200">
                <a:cs typeface="+mn-cs"/>
              </a:defRPr>
            </a:lvl1pPr>
          </a:lstStyle>
          <a:p>
            <a:pPr>
              <a:defRPr/>
            </a:pPr>
            <a:endParaRPr lang="en-US" dirty="0"/>
          </a:p>
        </p:txBody>
      </p:sp>
      <p:sp>
        <p:nvSpPr>
          <p:cNvPr id="178183" name="Rectangle 7"/>
          <p:cNvSpPr>
            <a:spLocks noGrp="1" noChangeArrowheads="1"/>
          </p:cNvSpPr>
          <p:nvPr>
            <p:ph type="sldNum" sz="quarter" idx="5"/>
          </p:nvPr>
        </p:nvSpPr>
        <p:spPr bwMode="auto">
          <a:xfrm>
            <a:off x="3884028" y="8829675"/>
            <a:ext cx="2972421" cy="465138"/>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a:defRPr sz="1200">
                <a:cs typeface="+mn-cs"/>
              </a:defRPr>
            </a:lvl1pPr>
          </a:lstStyle>
          <a:p>
            <a:pPr>
              <a:defRPr/>
            </a:pPr>
            <a:fld id="{1150F023-ACAA-4E9A-87DB-79B05AA4AE8D}" type="slidenum">
              <a:rPr lang="en-US"/>
              <a:pPr>
                <a:defRPr/>
              </a:pPr>
              <a:t>‹#›</a:t>
            </a:fld>
            <a:endParaRPr lang="en-US" dirty="0"/>
          </a:p>
        </p:txBody>
      </p:sp>
    </p:spTree>
    <p:extLst>
      <p:ext uri="{BB962C8B-B14F-4D97-AF65-F5344CB8AC3E}">
        <p14:creationId xmlns="" xmlns:p14="http://schemas.microsoft.com/office/powerpoint/2010/main" val="17152487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460395"/>
            <a:ext cx="8077200" cy="1679575"/>
          </a:xfrm>
        </p:spPr>
        <p:txBody>
          <a:bodyPr>
            <a:normAutofit/>
          </a:bodyPr>
          <a:lstStyle>
            <a:lvl1pPr>
              <a:defRPr sz="3000">
                <a:solidFill>
                  <a:schemeClr val="tx1">
                    <a:lumMod val="75000"/>
                    <a:lumOff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09600" y="4292370"/>
            <a:ext cx="8077200" cy="762000"/>
          </a:xfrm>
        </p:spPr>
        <p:txBody>
          <a:bodyPr>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spc="0"/>
            </a:lvl1p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514C4DA-5245-4E1C-98C7-ED97E998F153}" type="slidenum">
              <a:rPr lang="en-US" smtClean="0"/>
              <a:pPr>
                <a:defRPr/>
              </a:pPr>
              <a:t>‹#›</a:t>
            </a:fld>
            <a:endParaRPr lang="en-US" dirty="0"/>
          </a:p>
        </p:txBody>
      </p:sp>
      <p:sp>
        <p:nvSpPr>
          <p:cNvPr id="8" name="Frame 7"/>
          <p:cNvSpPr/>
          <p:nvPr/>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cxnSp>
        <p:nvCxnSpPr>
          <p:cNvPr id="12" name="Straight Connector 11"/>
          <p:cNvCxnSpPr/>
          <p:nvPr/>
        </p:nvCxnSpPr>
        <p:spPr bwMode="ltGray">
          <a:xfrm>
            <a:off x="723287" y="4205124"/>
            <a:ext cx="8420713" cy="3534"/>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bwMode="ltGray">
          <a:xfrm>
            <a:off x="723287" y="4215714"/>
            <a:ext cx="8420713" cy="3534"/>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5" name="Subtitle 2"/>
          <p:cNvSpPr txBox="1">
            <a:spLocks/>
          </p:cNvSpPr>
          <p:nvPr/>
        </p:nvSpPr>
        <p:spPr>
          <a:xfrm>
            <a:off x="609600" y="914400"/>
            <a:ext cx="8077200" cy="424190"/>
          </a:xfrm>
          <a:prstGeom prst="rect">
            <a:avLst/>
          </a:prstGeom>
        </p:spPr>
        <p:txBody>
          <a:bodyPr vert="horz" lIns="91440" tIns="45720" rIns="91440" bIns="45720" rtlCol="0" anchor="b">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457200" rtl="0" eaLnBrk="1" fontAlgn="auto" latinLnBrk="0" hangingPunct="1">
              <a:lnSpc>
                <a:spcPct val="100000"/>
              </a:lnSpc>
              <a:spcBef>
                <a:spcPct val="20000"/>
              </a:spcBef>
              <a:spcAft>
                <a:spcPts val="0"/>
              </a:spcAft>
              <a:buClr>
                <a:srgbClr val="E3E17D"/>
              </a:buClr>
              <a:buSzTx/>
              <a:buFont typeface="Arial"/>
              <a:buNone/>
              <a:tabLst/>
              <a:defRPr/>
            </a:pPr>
            <a:endParaRPr kumimoji="0" lang="en-US" sz="1800" b="0" i="0" u="none" strike="noStrike" kern="1200" cap="none" spc="0" normalizeH="0" baseline="0" noProof="0" dirty="0" smtClean="0">
              <a:ln>
                <a:noFill/>
              </a:ln>
              <a:solidFill>
                <a:srgbClr val="5E0000"/>
              </a:solidFill>
              <a:effectLst/>
              <a:uLnTx/>
              <a:uFillTx/>
              <a:latin typeface="Frutiger"/>
              <a:ea typeface="+mn-ea"/>
              <a:cs typeface="Frutiger"/>
            </a:endParaRPr>
          </a:p>
        </p:txBody>
      </p:sp>
      <p:sp>
        <p:nvSpPr>
          <p:cNvPr id="20" name="Text Placeholder 19"/>
          <p:cNvSpPr>
            <a:spLocks noGrp="1"/>
          </p:cNvSpPr>
          <p:nvPr>
            <p:ph type="body" sz="quarter" idx="13" hasCustomPrompt="1"/>
          </p:nvPr>
        </p:nvSpPr>
        <p:spPr>
          <a:xfrm>
            <a:off x="533400" y="838200"/>
            <a:ext cx="8077200" cy="500390"/>
          </a:xfrm>
        </p:spPr>
        <p:txBody>
          <a:bodyPr anchor="ctr"/>
          <a:lstStyle>
            <a:lvl1pPr marL="400050" indent="-342900">
              <a:buFont typeface="Arial"/>
              <a:buNone/>
              <a:defRPr sz="1600">
                <a:solidFill>
                  <a:srgbClr val="5E0000"/>
                </a:solidFill>
              </a:defRPr>
            </a:lvl1pPr>
            <a:lvl2pPr marL="742950" marR="0" indent="-285750" algn="l" defTabSz="457200" rtl="0" eaLnBrk="1" fontAlgn="auto" latinLnBrk="0" hangingPunct="1">
              <a:lnSpc>
                <a:spcPct val="100000"/>
              </a:lnSpc>
              <a:spcBef>
                <a:spcPct val="20000"/>
              </a:spcBef>
              <a:spcAft>
                <a:spcPts val="0"/>
              </a:spcAft>
              <a:buClr>
                <a:srgbClr val="E3E17D"/>
              </a:buClr>
              <a:buSzTx/>
              <a:buFontTx/>
              <a:buNone/>
              <a:tabLst/>
              <a:defRPr sz="2000"/>
            </a:lvl2pPr>
            <a:lvl3pPr>
              <a:defRPr sz="1600"/>
            </a:lvl3pPr>
            <a:lvl4pPr>
              <a:defRPr sz="1600"/>
            </a:lvl4pPr>
            <a:lvl5pPr>
              <a:defRPr sz="1400"/>
            </a:lvl5pPr>
            <a:lvl6pPr>
              <a:defRPr sz="2200"/>
            </a:lvl6pPr>
            <a:lvl7pPr>
              <a:defRPr sz="1800"/>
            </a:lvl7pPr>
            <a:lvl8pPr>
              <a:defRPr sz="1800"/>
            </a:lvl8pPr>
            <a:lvl9pPr>
              <a:defRPr sz="1600"/>
            </a:lvl9pPr>
          </a:lstStyle>
          <a:p>
            <a:pPr marL="342900" marR="0" lvl="0" indent="-285750" algn="l" defTabSz="457200" rtl="0" eaLnBrk="1" fontAlgn="auto" latinLnBrk="0" hangingPunct="1">
              <a:lnSpc>
                <a:spcPct val="100000"/>
              </a:lnSpc>
              <a:spcBef>
                <a:spcPct val="20000"/>
              </a:spcBef>
              <a:spcAft>
                <a:spcPts val="0"/>
              </a:spcAft>
              <a:buClr>
                <a:srgbClr val="E3E17D"/>
              </a:buClr>
              <a:buSzTx/>
              <a:tabLst/>
              <a:defRPr/>
            </a:pPr>
            <a:r>
              <a:rPr kumimoji="0" lang="en-US" sz="1800" b="0" i="0" u="none" strike="noStrike" kern="1200" cap="none" spc="0" normalizeH="0" baseline="0" noProof="0" dirty="0" smtClean="0">
                <a:ln>
                  <a:noFill/>
                </a:ln>
                <a:solidFill>
                  <a:srgbClr val="5E0000"/>
                </a:solidFill>
                <a:effectLst/>
                <a:uLnTx/>
                <a:uFillTx/>
                <a:latin typeface="Frutiger"/>
                <a:ea typeface="+mn-ea"/>
                <a:cs typeface="Frutiger"/>
              </a:rPr>
              <a:t>Presentation for Client Name Here</a:t>
            </a:r>
            <a:endParaRPr lang="en-US" dirty="0"/>
          </a:p>
        </p:txBody>
      </p:sp>
      <p:sp>
        <p:nvSpPr>
          <p:cNvPr id="22" name="Text Placeholder 21"/>
          <p:cNvSpPr>
            <a:spLocks noGrp="1"/>
          </p:cNvSpPr>
          <p:nvPr>
            <p:ph type="body" sz="quarter" idx="14" hasCustomPrompt="1"/>
          </p:nvPr>
        </p:nvSpPr>
        <p:spPr>
          <a:xfrm>
            <a:off x="609600" y="1295400"/>
            <a:ext cx="3429000" cy="304800"/>
          </a:xfrm>
        </p:spPr>
        <p:txBody>
          <a:bodyPr/>
          <a:lstStyle>
            <a:lvl1pPr marL="342900" marR="0" indent="-342900" algn="l" defTabSz="457200" rtl="0" eaLnBrk="1" fontAlgn="auto" latinLnBrk="0" hangingPunct="1">
              <a:lnSpc>
                <a:spcPct val="100000"/>
              </a:lnSpc>
              <a:spcBef>
                <a:spcPct val="20000"/>
              </a:spcBef>
              <a:spcAft>
                <a:spcPts val="0"/>
              </a:spcAft>
              <a:buClr>
                <a:srgbClr val="E3E17D"/>
              </a:buClr>
              <a:buSzTx/>
              <a:buFont typeface="Arial"/>
              <a:buNone/>
              <a:tabLst/>
              <a:defRPr sz="1100" cap="none" spc="200" baseline="0">
                <a:solidFill>
                  <a:srgbClr val="5E0000"/>
                </a:solidFill>
              </a:defRPr>
            </a:lvl1pPr>
          </a:lstStyle>
          <a:p>
            <a:pPr marL="342900" marR="0" lvl="0" indent="-342900" algn="l" defTabSz="457200" rtl="0" eaLnBrk="1" fontAlgn="auto" latinLnBrk="0" hangingPunct="1">
              <a:lnSpc>
                <a:spcPct val="100000"/>
              </a:lnSpc>
              <a:spcBef>
                <a:spcPct val="20000"/>
              </a:spcBef>
              <a:spcAft>
                <a:spcPts val="0"/>
              </a:spcAft>
              <a:buClr>
                <a:srgbClr val="E3E17D"/>
              </a:buClr>
              <a:buSzTx/>
              <a:tabLst/>
              <a:defRPr/>
            </a:pPr>
            <a:r>
              <a:rPr lang="en-US" sz="1000" cap="all" spc="300" dirty="0" smtClean="0">
                <a:solidFill>
                  <a:srgbClr val="5E0000"/>
                </a:solidFill>
                <a:latin typeface="Frutiger"/>
                <a:cs typeface="Frutiger"/>
              </a:rPr>
              <a:t>JANUARY 1, 2010</a:t>
            </a:r>
          </a:p>
          <a:p>
            <a:pPr lvl="0"/>
            <a:endParaRPr lang="en-US" dirty="0"/>
          </a:p>
        </p:txBody>
      </p:sp>
      <p:sp>
        <p:nvSpPr>
          <p:cNvPr id="23" name="Text Placeholder 21"/>
          <p:cNvSpPr>
            <a:spLocks noGrp="1"/>
          </p:cNvSpPr>
          <p:nvPr>
            <p:ph type="body" sz="quarter" idx="15" hasCustomPrompt="1"/>
          </p:nvPr>
        </p:nvSpPr>
        <p:spPr>
          <a:xfrm>
            <a:off x="628278" y="4724400"/>
            <a:ext cx="8058522" cy="533400"/>
          </a:xfrm>
        </p:spPr>
        <p:txBody>
          <a:bodyPr>
            <a:normAutofit/>
          </a:bodyPr>
          <a:lstStyle>
            <a:lvl1pPr marL="342900" marR="0" indent="-342900" algn="l" defTabSz="457200" rtl="0" eaLnBrk="1" fontAlgn="auto" latinLnBrk="0" hangingPunct="1">
              <a:lnSpc>
                <a:spcPct val="100000"/>
              </a:lnSpc>
              <a:spcBef>
                <a:spcPct val="20000"/>
              </a:spcBef>
              <a:spcAft>
                <a:spcPts val="0"/>
              </a:spcAft>
              <a:buClr>
                <a:srgbClr val="E3E17D"/>
              </a:buClr>
              <a:buSzTx/>
              <a:buFont typeface="Arial"/>
              <a:buNone/>
              <a:tabLst/>
              <a:defRPr sz="900" kern="1000" cap="all" spc="200" normalizeH="0" baseline="0">
                <a:solidFill>
                  <a:schemeClr val="bg1"/>
                </a:solidFill>
              </a:defRPr>
            </a:lvl1pPr>
          </a:lstStyle>
          <a:p>
            <a:pPr marL="342900" marR="0" lvl="0" indent="-342900" algn="l" defTabSz="457200" rtl="0" eaLnBrk="1" fontAlgn="auto" latinLnBrk="0" hangingPunct="1">
              <a:lnSpc>
                <a:spcPct val="100000"/>
              </a:lnSpc>
              <a:spcBef>
                <a:spcPct val="20000"/>
              </a:spcBef>
              <a:spcAft>
                <a:spcPts val="0"/>
              </a:spcAft>
              <a:buClr>
                <a:srgbClr val="E3E17D"/>
              </a:buClr>
              <a:buSzTx/>
              <a:tabLst/>
              <a:defRPr/>
            </a:pPr>
            <a:r>
              <a:rPr lang="en-US" sz="1000" cap="all" spc="300" dirty="0" smtClean="0">
                <a:solidFill>
                  <a:srgbClr val="5E0000"/>
                </a:solidFill>
                <a:latin typeface="Frutiger"/>
                <a:cs typeface="Frutiger"/>
              </a:rPr>
              <a:t>With attorneys names here</a:t>
            </a:r>
          </a:p>
        </p:txBody>
      </p:sp>
      <p:pic>
        <p:nvPicPr>
          <p:cNvPr id="17" name="Picture 16"/>
          <p:cNvPicPr>
            <a:picLocks noChangeAspect="1"/>
          </p:cNvPicPr>
          <p:nvPr/>
        </p:nvPicPr>
        <p:blipFill>
          <a:blip r:embed="rId2" cstate="print"/>
          <a:stretch>
            <a:fillRect/>
          </a:stretch>
        </p:blipFill>
        <p:spPr bwMode="black">
          <a:xfrm>
            <a:off x="5867399" y="5486400"/>
            <a:ext cx="2628397" cy="645454"/>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lumMod val="75000"/>
                    <a:lumOff val="25000"/>
                  </a:schemeClr>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9D3A51B-ED88-4940-90CC-00B978D59A80}" type="slidenum">
              <a:rPr lang="en-US" smtClean="0"/>
              <a:pPr>
                <a:defRPr/>
              </a:pPr>
              <a:t>‹#›</a:t>
            </a:fld>
            <a:endParaRPr lang="en-US" dirty="0"/>
          </a:p>
        </p:txBody>
      </p:sp>
      <p:pic>
        <p:nvPicPr>
          <p:cNvPr id="8" name="Picture 7"/>
          <p:cNvPicPr>
            <a:picLocks noChangeAspect="1"/>
          </p:cNvPicPr>
          <p:nvPr/>
        </p:nvPicPr>
        <p:blipFill>
          <a:blip r:embed="rId2" cstate="print"/>
          <a:stretch>
            <a:fillRect/>
          </a:stretch>
        </p:blipFill>
        <p:spPr bwMode="black">
          <a:xfrm>
            <a:off x="6986333" y="6126164"/>
            <a:ext cx="1814263" cy="445528"/>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6808DDB-1674-4026-8B16-2BB0762180E6}" type="slidenum">
              <a:rPr lang="en-US" smtClean="0"/>
              <a:pPr>
                <a:defRPr/>
              </a:pPr>
              <a:t>‹#›</a:t>
            </a:fld>
            <a:endParaRPr lang="en-US" dirty="0"/>
          </a:p>
        </p:txBody>
      </p:sp>
      <p:grpSp>
        <p:nvGrpSpPr>
          <p:cNvPr id="7" name="Group 6"/>
          <p:cNvGrpSpPr/>
          <p:nvPr/>
        </p:nvGrpSpPr>
        <p:grpSpPr bwMode="ltGray">
          <a:xfrm>
            <a:off x="570887" y="1143000"/>
            <a:ext cx="8573113" cy="20640"/>
            <a:chOff x="570887" y="1143000"/>
            <a:chExt cx="8573113" cy="20640"/>
          </a:xfrm>
        </p:grpSpPr>
        <p:cxnSp>
          <p:nvCxnSpPr>
            <p:cNvPr id="8" name="Straight Connector 7"/>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135C0D9-749B-4D21-9006-53519D3675EB}" type="slidenum">
              <a:rPr lang="en-US" smtClean="0"/>
              <a:pPr>
                <a:defRPr/>
              </a:pPr>
              <a:t>‹#›</a:t>
            </a:fld>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FD2F8FF-CCB6-41D3-A30B-A9AD02A42378}" type="slidenum">
              <a:rPr lang="en-US"/>
              <a:pPr>
                <a:defRPr/>
              </a:pPr>
              <a:t>‹#›</a:t>
            </a:fld>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ages with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baseline="0">
                <a:solidFill>
                  <a:srgbClr val="8E000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
                <a:srgbClr val="9E0000"/>
              </a:buClr>
              <a:defRPr baseline="0">
                <a:solidFill>
                  <a:schemeClr val="tx1">
                    <a:lumMod val="75000"/>
                    <a:lumOff val="25000"/>
                  </a:schemeClr>
                </a:solidFill>
              </a:defRPr>
            </a:lvl1pPr>
            <a:lvl2pPr>
              <a:buClr>
                <a:srgbClr val="9E0000"/>
              </a:buClr>
              <a:defRPr baseline="0">
                <a:solidFill>
                  <a:schemeClr val="tx1">
                    <a:lumMod val="95000"/>
                    <a:lumOff val="5000"/>
                  </a:schemeClr>
                </a:solidFill>
              </a:defRPr>
            </a:lvl2pPr>
            <a:lvl3pPr>
              <a:buClr>
                <a:srgbClr val="9E0000"/>
              </a:buClr>
              <a:defRPr baseline="0">
                <a:solidFill>
                  <a:schemeClr val="tx1">
                    <a:lumMod val="95000"/>
                    <a:lumOff val="5000"/>
                  </a:schemeClr>
                </a:solidFill>
              </a:defRPr>
            </a:lvl3pPr>
            <a:lvl4pPr>
              <a:buClr>
                <a:srgbClr val="9E0000"/>
              </a:buClr>
              <a:defRPr baseline="0">
                <a:solidFill>
                  <a:schemeClr val="tx1">
                    <a:lumMod val="95000"/>
                    <a:lumOff val="5000"/>
                  </a:schemeClr>
                </a:solidFill>
              </a:defRPr>
            </a:lvl4pPr>
            <a:lvl5pPr>
              <a:buClr>
                <a:srgbClr val="9E0000"/>
              </a:buClr>
              <a:defRPr baseline="0">
                <a:solidFill>
                  <a:schemeClr val="tx1">
                    <a:lumMod val="95000"/>
                    <a:lumOff val="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514C4DA-5245-4E1C-98C7-ED97E998F153}" type="slidenum">
              <a:rPr lang="en-US" smtClean="0"/>
              <a:pPr>
                <a:defRPr/>
              </a:pPr>
              <a:t>‹#›</a:t>
            </a:fld>
            <a:endParaRPr lang="en-US" dirty="0"/>
          </a:p>
        </p:txBody>
      </p:sp>
      <p:grpSp>
        <p:nvGrpSpPr>
          <p:cNvPr id="7" name="Group 7"/>
          <p:cNvGrpSpPr/>
          <p:nvPr/>
        </p:nvGrpSpPr>
        <p:grpSpPr bwMode="ltGray">
          <a:xfrm>
            <a:off x="570887" y="1143000"/>
            <a:ext cx="8573113" cy="20640"/>
            <a:chOff x="570887" y="1143000"/>
            <a:chExt cx="8573113" cy="20640"/>
          </a:xfrm>
        </p:grpSpPr>
        <p:cxnSp>
          <p:nvCxnSpPr>
            <p:cNvPr id="9" name="Straight Connector 8"/>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11" name="Picture 10"/>
          <p:cNvPicPr>
            <a:picLocks noChangeAspect="1"/>
          </p:cNvPicPr>
          <p:nvPr/>
        </p:nvPicPr>
        <p:blipFill>
          <a:blip r:embed="rId2" cstate="print"/>
          <a:stretch>
            <a:fillRect/>
          </a:stretch>
        </p:blipFill>
        <p:spPr bwMode="black">
          <a:xfrm>
            <a:off x="6986333" y="6126164"/>
            <a:ext cx="1814263" cy="445528"/>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 Divider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3200400"/>
            <a:ext cx="7928159" cy="914401"/>
          </a:xfrm>
        </p:spPr>
        <p:txBody>
          <a:bodyPr anchor="b">
            <a:normAutofit/>
          </a:bodyPr>
          <a:lstStyle>
            <a:lvl1pPr algn="l">
              <a:defRPr sz="2600" b="0" cap="none" baseline="0">
                <a:solidFill>
                  <a:schemeClr val="tx1">
                    <a:lumMod val="75000"/>
                    <a:lumOff val="25000"/>
                  </a:schemeClr>
                </a:solidFill>
              </a:defRPr>
            </a:lvl1pPr>
          </a:lstStyle>
          <a:p>
            <a:r>
              <a:rPr lang="en-US" dirty="0" smtClean="0"/>
              <a:t>Click to edit divider page title</a:t>
            </a:r>
            <a:endParaRPr lang="en-US" dirty="0"/>
          </a:p>
        </p:txBody>
      </p:sp>
      <p:sp>
        <p:nvSpPr>
          <p:cNvPr id="3" name="Text Placeholder 2"/>
          <p:cNvSpPr>
            <a:spLocks noGrp="1"/>
          </p:cNvSpPr>
          <p:nvPr>
            <p:ph type="body" idx="1" hasCustomPrompt="1"/>
          </p:nvPr>
        </p:nvSpPr>
        <p:spPr>
          <a:xfrm>
            <a:off x="609600" y="4291013"/>
            <a:ext cx="7885113" cy="1500187"/>
          </a:xfrm>
        </p:spPr>
        <p:txBody>
          <a:bodyPr anchor="t">
            <a:normAutofit/>
          </a:bodyPr>
          <a:lstStyle>
            <a:lvl1pPr marL="0" indent="0" algn="l">
              <a:buNone/>
              <a:defRPr sz="16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divider page subtext</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514C4DA-5245-4E1C-98C7-ED97E998F153}" type="slidenum">
              <a:rPr lang="en-US" smtClean="0"/>
              <a:pPr>
                <a:defRPr/>
              </a:pPr>
              <a:t>‹#›</a:t>
            </a:fld>
            <a:endParaRPr lang="en-US" dirty="0"/>
          </a:p>
        </p:txBody>
      </p:sp>
      <p:sp>
        <p:nvSpPr>
          <p:cNvPr id="13" name="Frame 12"/>
          <p:cNvSpPr/>
          <p:nvPr/>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cxnSp>
        <p:nvCxnSpPr>
          <p:cNvPr id="14" name="Straight Connector 13"/>
          <p:cNvCxnSpPr/>
          <p:nvPr/>
        </p:nvCxnSpPr>
        <p:spPr bwMode="ltGray">
          <a:xfrm>
            <a:off x="723287" y="4205124"/>
            <a:ext cx="8420713" cy="3534"/>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bwMode="ltGray">
          <a:xfrm>
            <a:off x="723287" y="4215714"/>
            <a:ext cx="8420713" cy="3534"/>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10" name="Picture 9"/>
          <p:cNvPicPr>
            <a:picLocks noChangeAspect="1"/>
          </p:cNvPicPr>
          <p:nvPr/>
        </p:nvPicPr>
        <p:blipFill>
          <a:blip r:embed="rId2" cstate="print"/>
          <a:stretch>
            <a:fillRect/>
          </a:stretch>
        </p:blipFill>
        <p:spPr bwMode="black">
          <a:xfrm>
            <a:off x="6248400" y="5579962"/>
            <a:ext cx="2247396" cy="551892"/>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Welcome Clients to Our Offic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47278" y="3581400"/>
            <a:ext cx="8103565" cy="533400"/>
          </a:xfrm>
        </p:spPr>
        <p:txBody>
          <a:bodyPr>
            <a:normAutofit/>
          </a:bodyPr>
          <a:lstStyle>
            <a:lvl1pPr algn="r">
              <a:defRPr sz="2800" baseline="0">
                <a:solidFill>
                  <a:schemeClr val="tx1">
                    <a:lumMod val="75000"/>
                    <a:lumOff val="25000"/>
                  </a:schemeClr>
                </a:solidFill>
              </a:defRPr>
            </a:lvl1pPr>
          </a:lstStyle>
          <a:p>
            <a:r>
              <a:rPr lang="en-US" dirty="0" smtClean="0"/>
              <a:t>Client’s Company Name Here</a:t>
            </a:r>
            <a:endParaRPr lang="en-US"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514C4DA-5245-4E1C-98C7-ED97E998F153}" type="slidenum">
              <a:rPr lang="en-US" smtClean="0"/>
              <a:pPr>
                <a:defRPr/>
              </a:pPr>
              <a:t>‹#›</a:t>
            </a:fld>
            <a:endParaRPr lang="en-US" dirty="0"/>
          </a:p>
        </p:txBody>
      </p:sp>
      <p:sp>
        <p:nvSpPr>
          <p:cNvPr id="12" name="Text Placeholder 21"/>
          <p:cNvSpPr>
            <a:spLocks noGrp="1"/>
          </p:cNvSpPr>
          <p:nvPr>
            <p:ph type="body" sz="quarter" idx="15" hasCustomPrompt="1"/>
          </p:nvPr>
        </p:nvSpPr>
        <p:spPr>
          <a:xfrm>
            <a:off x="5581278" y="3048000"/>
            <a:ext cx="2800722" cy="533400"/>
          </a:xfrm>
        </p:spPr>
        <p:txBody>
          <a:bodyPr vert="horz" lIns="91440" tIns="45720" rIns="91440" bIns="45720" rtlCol="0" anchor="ctr">
            <a:normAutofit fontScale="92500"/>
          </a:bodyPr>
          <a:lstStyle>
            <a:lvl1pPr marL="0" marR="0" indent="0" algn="r" defTabSz="457200" rtl="0" eaLnBrk="1" fontAlgn="auto" latinLnBrk="0" hangingPunct="1">
              <a:lnSpc>
                <a:spcPct val="100000"/>
              </a:lnSpc>
              <a:spcBef>
                <a:spcPct val="0"/>
              </a:spcBef>
              <a:spcAft>
                <a:spcPts val="0"/>
              </a:spcAft>
              <a:buClrTx/>
              <a:buSzTx/>
              <a:buFontTx/>
              <a:buNone/>
              <a:tabLst/>
              <a:defRPr kumimoji="0" lang="en-US" sz="1600" b="0" i="0" u="none" strike="noStrike" kern="1200" cap="none" spc="300" normalizeH="0" baseline="0" noProof="0">
                <a:ln>
                  <a:noFill/>
                </a:ln>
                <a:solidFill>
                  <a:srgbClr val="550000"/>
                </a:solidFill>
                <a:effectLst>
                  <a:outerShdw blurRad="101600" dist="50800" dir="2700000">
                    <a:srgbClr val="000000">
                      <a:alpha val="18000"/>
                    </a:srgbClr>
                  </a:outerShdw>
                </a:effectLst>
                <a:uLnTx/>
                <a:uFillTx/>
                <a:latin typeface="Garamond"/>
                <a:ea typeface="+mj-ea"/>
                <a:cs typeface="Garamond"/>
              </a:defRPr>
            </a:lvl1p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en-US" sz="1700" b="0" i="0" u="none" strike="noStrike" kern="1200" cap="none" spc="300" normalizeH="0" baseline="0" noProof="0" dirty="0" smtClean="0">
                <a:ln>
                  <a:noFill/>
                </a:ln>
                <a:solidFill>
                  <a:srgbClr val="5E0000"/>
                </a:solidFill>
                <a:effectLst>
                  <a:outerShdw blurRad="101600" dist="50800" dir="2700000">
                    <a:srgbClr val="000000">
                      <a:alpha val="18000"/>
                    </a:srgbClr>
                  </a:outerShdw>
                </a:effectLst>
                <a:uLnTx/>
                <a:uFillTx/>
                <a:latin typeface="Garamond"/>
                <a:ea typeface="+mj-ea"/>
                <a:cs typeface="Garamond"/>
              </a:rPr>
              <a:t>WELCOME</a:t>
            </a:r>
          </a:p>
        </p:txBody>
      </p:sp>
      <p:pic>
        <p:nvPicPr>
          <p:cNvPr id="13" name="Picture 12"/>
          <p:cNvPicPr>
            <a:picLocks noChangeAspect="1"/>
          </p:cNvPicPr>
          <p:nvPr/>
        </p:nvPicPr>
        <p:blipFill>
          <a:blip r:embed="rId2" cstate="print"/>
          <a:stretch>
            <a:fillRect/>
          </a:stretch>
        </p:blipFill>
        <p:spPr>
          <a:xfrm>
            <a:off x="5105400" y="4876800"/>
            <a:ext cx="3154277" cy="774594"/>
          </a:xfrm>
          <a:prstGeom prst="rect">
            <a:avLst/>
          </a:prstGeom>
        </p:spPr>
      </p:pic>
      <p:sp>
        <p:nvSpPr>
          <p:cNvPr id="14" name="Frame 13"/>
          <p:cNvSpPr/>
          <p:nvPr/>
        </p:nvSpPr>
        <p:spPr bwMode="hidden">
          <a:xfrm>
            <a:off x="0" y="0"/>
            <a:ext cx="9144000" cy="6858000"/>
          </a:xfrm>
          <a:prstGeom prst="frame">
            <a:avLst>
              <a:gd name="adj1" fmla="val 1537"/>
            </a:avLst>
          </a:prstGeom>
          <a:solidFill>
            <a:srgbClr val="9A0000"/>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cxnSp>
        <p:nvCxnSpPr>
          <p:cNvPr id="15" name="Straight Connector 14"/>
          <p:cNvCxnSpPr/>
          <p:nvPr/>
        </p:nvCxnSpPr>
        <p:spPr bwMode="ltGray">
          <a:xfrm>
            <a:off x="0" y="4205124"/>
            <a:ext cx="8259677" cy="1588"/>
          </a:xfrm>
          <a:prstGeom prst="line">
            <a:avLst/>
          </a:prstGeom>
          <a:ln w="12700" cap="flat" cmpd="sng" algn="ctr">
            <a:solidFill>
              <a:srgbClr val="8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bwMode="ltGray">
          <a:xfrm>
            <a:off x="0" y="4215714"/>
            <a:ext cx="8259677" cy="1588"/>
          </a:xfrm>
          <a:prstGeom prst="line">
            <a:avLst/>
          </a:prstGeom>
          <a:ln w="12700" cap="flat" cmpd="sng" algn="ctr">
            <a:solidFill>
              <a:srgbClr val="FF000C"/>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2B52095-2C92-4B27-AF96-173598887B4F}" type="slidenum">
              <a:rPr lang="en-US" smtClean="0"/>
              <a:pPr>
                <a:defRPr/>
              </a:pPr>
              <a:t>‹#›</a:t>
            </a:fld>
            <a:endParaRPr lang="en-US" dirty="0"/>
          </a:p>
        </p:txBody>
      </p:sp>
      <p:grpSp>
        <p:nvGrpSpPr>
          <p:cNvPr id="8" name="Group 8"/>
          <p:cNvGrpSpPr/>
          <p:nvPr/>
        </p:nvGrpSpPr>
        <p:grpSpPr bwMode="ltGray">
          <a:xfrm>
            <a:off x="570887" y="1143000"/>
            <a:ext cx="8573113" cy="20640"/>
            <a:chOff x="570887" y="1143000"/>
            <a:chExt cx="8573113" cy="20640"/>
          </a:xfrm>
        </p:grpSpPr>
        <p:cxnSp>
          <p:nvCxnSpPr>
            <p:cNvPr id="10" name="Straight Connector 9"/>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12" name="Picture 11"/>
          <p:cNvPicPr>
            <a:picLocks noChangeAspect="1"/>
          </p:cNvPicPr>
          <p:nvPr/>
        </p:nvPicPr>
        <p:blipFill>
          <a:blip r:embed="rId2" cstate="print"/>
          <a:stretch>
            <a:fillRect/>
          </a:stretch>
        </p:blipFill>
        <p:spPr bwMode="black">
          <a:xfrm>
            <a:off x="6986333" y="6126164"/>
            <a:ext cx="1814263" cy="445528"/>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415E4BF7-3023-4543-836E-43B3293D3687}" type="slidenum">
              <a:rPr lang="en-US" smtClean="0"/>
              <a:pPr>
                <a:defRPr/>
              </a:pPr>
              <a:t>‹#›</a:t>
            </a:fld>
            <a:endParaRPr lang="en-US" dirty="0"/>
          </a:p>
        </p:txBody>
      </p:sp>
      <p:grpSp>
        <p:nvGrpSpPr>
          <p:cNvPr id="10" name="Group 9"/>
          <p:cNvGrpSpPr/>
          <p:nvPr/>
        </p:nvGrpSpPr>
        <p:grpSpPr bwMode="ltGray">
          <a:xfrm>
            <a:off x="570887" y="1143000"/>
            <a:ext cx="8573113" cy="20640"/>
            <a:chOff x="570887" y="1143000"/>
            <a:chExt cx="8573113" cy="20640"/>
          </a:xfrm>
        </p:grpSpPr>
        <p:cxnSp>
          <p:nvCxnSpPr>
            <p:cNvPr id="11" name="Straight Connector 10"/>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75000"/>
                    <a:lumOff val="25000"/>
                  </a:schemeClr>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53BE7C91-B796-43B1-9D98-B1C8D4ADFB88}" type="slidenum">
              <a:rPr lang="en-US" smtClean="0"/>
              <a:pPr>
                <a:defRPr/>
              </a:pPr>
              <a:t>‹#›</a:t>
            </a:fld>
            <a:endParaRPr lang="en-US" dirty="0"/>
          </a:p>
        </p:txBody>
      </p:sp>
      <p:grpSp>
        <p:nvGrpSpPr>
          <p:cNvPr id="6" name="Group 6"/>
          <p:cNvGrpSpPr/>
          <p:nvPr/>
        </p:nvGrpSpPr>
        <p:grpSpPr bwMode="ltGray">
          <a:xfrm>
            <a:off x="570887" y="1143000"/>
            <a:ext cx="8573113" cy="20640"/>
            <a:chOff x="570887" y="1143000"/>
            <a:chExt cx="8573113" cy="20640"/>
          </a:xfrm>
        </p:grpSpPr>
        <p:cxnSp>
          <p:nvCxnSpPr>
            <p:cNvPr id="8" name="Straight Connector 7"/>
            <p:cNvCxnSpPr/>
            <p:nvPr userDrawn="1"/>
          </p:nvCxnSpPr>
          <p:spPr bwMode="ltGray">
            <a:xfrm>
              <a:off x="570887" y="1143000"/>
              <a:ext cx="8573113" cy="3534"/>
            </a:xfrm>
            <a:prstGeom prst="line">
              <a:avLst/>
            </a:prstGeom>
            <a:ln w="12700" cap="flat" cmpd="sng" algn="ctr">
              <a:solidFill>
                <a:srgbClr val="403A3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bwMode="ltGray">
            <a:xfrm flipV="1">
              <a:off x="570887" y="1156584"/>
              <a:ext cx="8573113" cy="7056"/>
            </a:xfrm>
            <a:prstGeom prst="line">
              <a:avLst/>
            </a:prstGeom>
            <a:ln w="12700" cap="flat" cmpd="sng" algn="ctr">
              <a:solidFill>
                <a:srgbClr val="63595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pic>
        <p:nvPicPr>
          <p:cNvPr id="10" name="Picture 9"/>
          <p:cNvPicPr>
            <a:picLocks noChangeAspect="1"/>
          </p:cNvPicPr>
          <p:nvPr/>
        </p:nvPicPr>
        <p:blipFill>
          <a:blip r:embed="rId2" cstate="print"/>
          <a:stretch>
            <a:fillRect/>
          </a:stretch>
        </p:blipFill>
        <p:spPr bwMode="black">
          <a:xfrm>
            <a:off x="6986333" y="6126164"/>
            <a:ext cx="1814263" cy="445528"/>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E6C07BAF-6219-42EC-85D1-4248A4DFEEF6}" type="slidenum">
              <a:rPr lang="en-US" smtClean="0"/>
              <a:pPr>
                <a:defRPr/>
              </a:pPr>
              <a:t>‹#›</a:t>
            </a:fld>
            <a:endParaRPr lang="en-US" dirty="0"/>
          </a:p>
        </p:txBody>
      </p:sp>
      <p:pic>
        <p:nvPicPr>
          <p:cNvPr id="5" name="Picture 4"/>
          <p:cNvPicPr>
            <a:picLocks noChangeAspect="1"/>
          </p:cNvPicPr>
          <p:nvPr/>
        </p:nvPicPr>
        <p:blipFill>
          <a:blip r:embed="rId2" cstate="print"/>
          <a:stretch>
            <a:fillRect/>
          </a:stretch>
        </p:blipFill>
        <p:spPr bwMode="black">
          <a:xfrm>
            <a:off x="6986333" y="6126164"/>
            <a:ext cx="1814263" cy="445528"/>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lumMod val="75000"/>
                    <a:lumOff val="2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A50E50A4-2407-4C88-B050-80AE30065421}" type="slidenum">
              <a:rPr lang="en-US" smtClean="0"/>
              <a:pPr>
                <a:defRPr/>
              </a:pPr>
              <a:t>‹#›</a:t>
            </a:fld>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53000">
              <a:schemeClr val="bg1">
                <a:lumMod val="85000"/>
              </a:schemeClr>
            </a:gs>
            <a:gs pos="83000">
              <a:schemeClr val="bg1">
                <a:lumMod val="75000"/>
              </a:schemeClr>
            </a:gs>
            <a:gs pos="100000">
              <a:schemeClr val="bg1">
                <a:lumMod val="5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868362"/>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524000"/>
            <a:ext cx="8229600" cy="46021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19050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2438400" y="6356350"/>
            <a:ext cx="30480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5562600" y="6356350"/>
            <a:ext cx="5334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fld id="{1514C4DA-5245-4E1C-98C7-ED97E998F153}" type="slidenum">
              <a:rPr lang="en-US" smtClean="0"/>
              <a:pPr>
                <a:defRPr/>
              </a:pPr>
              <a:t>‹#›</a:t>
            </a:fld>
            <a:endParaRPr lang="en-US" dirty="0"/>
          </a:p>
        </p:txBody>
      </p:sp>
      <p:sp>
        <p:nvSpPr>
          <p:cNvPr id="7" name="Frame 6"/>
          <p:cNvSpPr/>
          <p:nvPr/>
        </p:nvSpPr>
        <p:spPr bwMode="hidden">
          <a:xfrm>
            <a:off x="0" y="0"/>
            <a:ext cx="9144000" cy="6858000"/>
          </a:xfrm>
          <a:prstGeom prst="frame">
            <a:avLst>
              <a:gd name="adj1" fmla="val 1537"/>
            </a:avLst>
          </a:prstGeom>
          <a:solidFill>
            <a:schemeClr val="tx2">
              <a:lumMod val="75000"/>
            </a:schemeClr>
          </a:solidFill>
          <a:ln w="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mc:Choice xmlns="" xmlns:p14="http://schemas.microsoft.com/office/powerpoint/2010/main" Requires="p14">
      <p:transition p14:dur="0"/>
    </mc:Choice>
    <mc:Fallback>
      <p:transition/>
    </mc:Fallback>
  </mc:AlternateContent>
  <p:txStyles>
    <p:titleStyle>
      <a:lvl1pPr algn="l" defTabSz="457200" rtl="0" eaLnBrk="1" latinLnBrk="0" hangingPunct="1">
        <a:spcBef>
          <a:spcPct val="0"/>
        </a:spcBef>
        <a:buNone/>
        <a:defRPr sz="2400" kern="1200">
          <a:solidFill>
            <a:schemeClr val="tx1">
              <a:lumMod val="75000"/>
              <a:lumOff val="25000"/>
            </a:schemeClr>
          </a:solidFill>
          <a:effectLst>
            <a:outerShdw blurRad="101600" dist="50800" dir="2700000">
              <a:srgbClr val="000000">
                <a:alpha val="18000"/>
              </a:srgbClr>
            </a:outerShdw>
          </a:effectLst>
          <a:latin typeface="Frutiger"/>
          <a:ea typeface="+mj-ea"/>
          <a:cs typeface="Frutiger"/>
        </a:defRPr>
      </a:lvl1pPr>
    </p:titleStyle>
    <p:bodyStyle>
      <a:lvl1pPr marL="342900" indent="-342900" algn="l" defTabSz="457200" rtl="0" eaLnBrk="1" latinLnBrk="0" hangingPunct="1">
        <a:spcBef>
          <a:spcPct val="20000"/>
        </a:spcBef>
        <a:buClr>
          <a:srgbClr val="D3C874"/>
        </a:buClr>
        <a:buFont typeface="Arial"/>
        <a:buChar char="•"/>
        <a:defRPr sz="2100" kern="1200">
          <a:solidFill>
            <a:schemeClr val="bg1"/>
          </a:solidFill>
          <a:latin typeface="Frutiger"/>
          <a:ea typeface="+mn-ea"/>
          <a:cs typeface="Frutiger"/>
        </a:defRPr>
      </a:lvl1pPr>
      <a:lvl2pPr marL="742950" indent="-285750" algn="l" defTabSz="457200" rtl="0" eaLnBrk="1" latinLnBrk="0" hangingPunct="1">
        <a:spcBef>
          <a:spcPct val="20000"/>
        </a:spcBef>
        <a:buClr>
          <a:srgbClr val="D3C874"/>
        </a:buClr>
        <a:buFont typeface="Arial"/>
        <a:buChar char="–"/>
        <a:defRPr sz="2000" kern="1200">
          <a:solidFill>
            <a:schemeClr val="bg1"/>
          </a:solidFill>
          <a:latin typeface="Frutiger"/>
          <a:ea typeface="+mn-ea"/>
          <a:cs typeface="Frutiger"/>
        </a:defRPr>
      </a:lvl2pPr>
      <a:lvl3pPr marL="1143000" indent="-228600" algn="l" defTabSz="457200" rtl="0" eaLnBrk="1" latinLnBrk="0" hangingPunct="1">
        <a:spcBef>
          <a:spcPct val="20000"/>
        </a:spcBef>
        <a:buClr>
          <a:srgbClr val="D3C874"/>
        </a:buClr>
        <a:buFont typeface="Arial"/>
        <a:buChar char="•"/>
        <a:defRPr sz="1800" kern="1200">
          <a:solidFill>
            <a:schemeClr val="bg1"/>
          </a:solidFill>
          <a:latin typeface="Frutiger"/>
          <a:ea typeface="+mn-ea"/>
          <a:cs typeface="Frutiger"/>
        </a:defRPr>
      </a:lvl3pPr>
      <a:lvl4pPr marL="1600200" indent="-228600" algn="l" defTabSz="457200" rtl="0" eaLnBrk="1" latinLnBrk="0" hangingPunct="1">
        <a:spcBef>
          <a:spcPct val="20000"/>
        </a:spcBef>
        <a:buClr>
          <a:srgbClr val="D3C874"/>
        </a:buClr>
        <a:buFont typeface="Arial"/>
        <a:buChar char="–"/>
        <a:defRPr sz="1600" kern="1200">
          <a:solidFill>
            <a:schemeClr val="bg1"/>
          </a:solidFill>
          <a:latin typeface="Frutiger"/>
          <a:ea typeface="+mn-ea"/>
          <a:cs typeface="Frutiger"/>
        </a:defRPr>
      </a:lvl4pPr>
      <a:lvl5pPr marL="2057400" indent="-228600" algn="l" defTabSz="457200" rtl="0" eaLnBrk="1" latinLnBrk="0" hangingPunct="1">
        <a:spcBef>
          <a:spcPct val="20000"/>
        </a:spcBef>
        <a:buClr>
          <a:srgbClr val="D3C874"/>
        </a:buClr>
        <a:buFont typeface="Arial"/>
        <a:buChar char="»"/>
        <a:defRPr sz="1600" kern="1200">
          <a:solidFill>
            <a:schemeClr val="bg1"/>
          </a:solidFill>
          <a:latin typeface="Frutiger"/>
          <a:ea typeface="+mn-ea"/>
          <a:cs typeface="Frutiger"/>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laallen@csattorney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ama-assn.org/ama1/pub/upload/mm/368/mmcc_4th_ed.pdf" TargetMode="External"/><Relationship Id="rId2" Type="http://schemas.openxmlformats.org/officeDocument/2006/relationships/hyperlink" Target="http://www.ama-assn.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asahq.org/"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mailto:laallen@csattorneys.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3124200"/>
            <a:ext cx="8077200" cy="917575"/>
          </a:xfrm>
        </p:spPr>
        <p:txBody>
          <a:bodyPr>
            <a:normAutofit/>
          </a:bodyPr>
          <a:lstStyle/>
          <a:p>
            <a:r>
              <a:rPr lang="en-US" sz="4000" dirty="0" smtClean="0"/>
              <a:t>Managed Care Contracts</a:t>
            </a:r>
            <a:endParaRPr lang="en-US" sz="4000" dirty="0"/>
          </a:p>
        </p:txBody>
      </p:sp>
      <p:sp>
        <p:nvSpPr>
          <p:cNvPr id="3" name="Content Placeholder 2"/>
          <p:cNvSpPr>
            <a:spLocks noGrp="1"/>
          </p:cNvSpPr>
          <p:nvPr>
            <p:ph type="subTitle" idx="1"/>
          </p:nvPr>
        </p:nvSpPr>
        <p:spPr/>
        <p:txBody>
          <a:bodyPr>
            <a:normAutofit/>
          </a:bodyPr>
          <a:lstStyle/>
          <a:p>
            <a:endParaRPr lang="en-US" sz="2200" b="1" dirty="0" smtClean="0">
              <a:solidFill>
                <a:schemeClr val="tx1">
                  <a:lumMod val="75000"/>
                  <a:lumOff val="25000"/>
                </a:schemeClr>
              </a:solidFill>
            </a:endParaRPr>
          </a:p>
          <a:p>
            <a:endParaRPr lang="en-US" sz="2400" b="1" dirty="0" smtClean="0"/>
          </a:p>
        </p:txBody>
      </p:sp>
      <p:sp>
        <p:nvSpPr>
          <p:cNvPr id="6" name="Text Placeholder 5"/>
          <p:cNvSpPr>
            <a:spLocks noGrp="1"/>
          </p:cNvSpPr>
          <p:nvPr>
            <p:ph type="body" sz="quarter" idx="14"/>
          </p:nvPr>
        </p:nvSpPr>
        <p:spPr>
          <a:xfrm>
            <a:off x="609600" y="1600200"/>
            <a:ext cx="3429000" cy="304800"/>
          </a:xfrm>
        </p:spPr>
        <p:txBody>
          <a:bodyPr>
            <a:noAutofit/>
          </a:bodyPr>
          <a:lstStyle/>
          <a:p>
            <a:r>
              <a:rPr lang="en-US" sz="1600" dirty="0" smtClean="0"/>
              <a:t>October 10, 2011</a:t>
            </a:r>
            <a:endParaRPr lang="en-US" sz="1600" dirty="0"/>
          </a:p>
        </p:txBody>
      </p:sp>
      <p:sp>
        <p:nvSpPr>
          <p:cNvPr id="7" name="Text Placeholder 6"/>
          <p:cNvSpPr>
            <a:spLocks noGrp="1"/>
          </p:cNvSpPr>
          <p:nvPr>
            <p:ph type="body" sz="quarter" idx="15"/>
          </p:nvPr>
        </p:nvSpPr>
        <p:spPr>
          <a:xfrm>
            <a:off x="628278" y="4419600"/>
            <a:ext cx="8058522" cy="838200"/>
          </a:xfrm>
        </p:spPr>
        <p:txBody>
          <a:bodyPr>
            <a:normAutofit lnSpcReduction="10000"/>
          </a:bodyPr>
          <a:lstStyle/>
          <a:p>
            <a:r>
              <a:rPr lang="en-US" sz="1800" cap="small" dirty="0" smtClean="0">
                <a:solidFill>
                  <a:schemeClr val="tx1"/>
                </a:solidFill>
              </a:rPr>
              <a:t>Leslie A. Allen</a:t>
            </a:r>
          </a:p>
          <a:p>
            <a:r>
              <a:rPr lang="en-US" sz="1400" cap="small" dirty="0" smtClean="0">
                <a:solidFill>
                  <a:schemeClr val="tx1"/>
                </a:solidFill>
                <a:hlinkClick r:id="rId2"/>
              </a:rPr>
              <a:t>laallen@csattorneys.com</a:t>
            </a:r>
            <a:endParaRPr lang="en-US" sz="1400" cap="small" dirty="0" smtClean="0">
              <a:solidFill>
                <a:schemeClr val="tx1"/>
              </a:solidFill>
            </a:endParaRPr>
          </a:p>
          <a:p>
            <a:r>
              <a:rPr lang="en-US" sz="1400" cap="small" dirty="0" smtClean="0">
                <a:solidFill>
                  <a:schemeClr val="tx1"/>
                </a:solidFill>
              </a:rPr>
              <a:t>205.250.6655</a:t>
            </a: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Overview of Discussion</a:t>
            </a:r>
            <a:endParaRPr lang="en-US" sz="2800" dirty="0"/>
          </a:p>
        </p:txBody>
      </p:sp>
      <p:sp>
        <p:nvSpPr>
          <p:cNvPr id="3" name="Content Placeholder 2"/>
          <p:cNvSpPr>
            <a:spLocks noGrp="1"/>
          </p:cNvSpPr>
          <p:nvPr>
            <p:ph idx="1"/>
          </p:nvPr>
        </p:nvSpPr>
        <p:spPr/>
        <p:txBody>
          <a:bodyPr/>
          <a:lstStyle/>
          <a:p>
            <a:pPr lvl="0"/>
            <a:r>
              <a:rPr lang="en-US" sz="2400" dirty="0" smtClean="0">
                <a:solidFill>
                  <a:schemeClr val="tx1"/>
                </a:solidFill>
              </a:rPr>
              <a:t>DISCLAIMER</a:t>
            </a:r>
          </a:p>
          <a:p>
            <a:pPr lvl="1"/>
            <a:r>
              <a:rPr lang="en-US" sz="2300" dirty="0" smtClean="0">
                <a:solidFill>
                  <a:schemeClr val="tx1"/>
                </a:solidFill>
              </a:rPr>
              <a:t>A brief overview - </a:t>
            </a:r>
            <a:r>
              <a:rPr lang="en-US" sz="2300" dirty="0">
                <a:solidFill>
                  <a:schemeClr val="tx1"/>
                </a:solidFill>
              </a:rPr>
              <a:t>not intended to be </a:t>
            </a:r>
            <a:r>
              <a:rPr lang="en-US" sz="2300" dirty="0" smtClean="0">
                <a:solidFill>
                  <a:schemeClr val="tx1"/>
                </a:solidFill>
              </a:rPr>
              <a:t>comprehensive. </a:t>
            </a:r>
          </a:p>
          <a:p>
            <a:pPr lvl="1"/>
            <a:r>
              <a:rPr lang="en-US" sz="2300" dirty="0">
                <a:solidFill>
                  <a:schemeClr val="tx1"/>
                </a:solidFill>
              </a:rPr>
              <a:t>A</a:t>
            </a:r>
            <a:r>
              <a:rPr lang="en-US" sz="2300" dirty="0" smtClean="0">
                <a:solidFill>
                  <a:schemeClr val="tx1"/>
                </a:solidFill>
              </a:rPr>
              <a:t> </a:t>
            </a:r>
            <a:r>
              <a:rPr lang="en-US" sz="2300" dirty="0">
                <a:solidFill>
                  <a:schemeClr val="tx1"/>
                </a:solidFill>
              </a:rPr>
              <a:t>VERY high level overview focused on just a few </a:t>
            </a:r>
            <a:r>
              <a:rPr lang="en-US" sz="2300" dirty="0" smtClean="0">
                <a:solidFill>
                  <a:schemeClr val="tx1"/>
                </a:solidFill>
              </a:rPr>
              <a:t>issues.</a:t>
            </a:r>
          </a:p>
          <a:p>
            <a:pPr marL="0" lvl="0" indent="0">
              <a:buNone/>
            </a:pPr>
            <a:endParaRPr lang="en-US" sz="2400" dirty="0">
              <a:solidFill>
                <a:schemeClr val="tx1"/>
              </a:solidFill>
            </a:endParaRPr>
          </a:p>
          <a:p>
            <a:pPr lvl="0"/>
            <a:r>
              <a:rPr lang="en-US" sz="2400" dirty="0" smtClean="0">
                <a:solidFill>
                  <a:schemeClr val="tx1"/>
                </a:solidFill>
              </a:rPr>
              <a:t>Call </a:t>
            </a:r>
            <a:r>
              <a:rPr lang="en-US" sz="2400" dirty="0">
                <a:solidFill>
                  <a:schemeClr val="tx1"/>
                </a:solidFill>
              </a:rPr>
              <a:t>us with questions or if we can assist.</a:t>
            </a:r>
          </a:p>
          <a:p>
            <a:endParaRPr lang="en-US" sz="2400" b="1" dirty="0">
              <a:solidFill>
                <a:schemeClr val="tx1">
                  <a:lumMod val="75000"/>
                  <a:lumOff val="25000"/>
                </a:schemeClr>
              </a:solidFill>
            </a:endParaRP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II. Practical Considerations</a:t>
            </a:r>
            <a:endParaRPr lang="en-US" sz="2800" dirty="0"/>
          </a:p>
        </p:txBody>
      </p:sp>
      <p:sp>
        <p:nvSpPr>
          <p:cNvPr id="3" name="Content Placeholder 2"/>
          <p:cNvSpPr>
            <a:spLocks noGrp="1"/>
          </p:cNvSpPr>
          <p:nvPr>
            <p:ph idx="1"/>
          </p:nvPr>
        </p:nvSpPr>
        <p:spPr/>
        <p:txBody>
          <a:bodyPr>
            <a:normAutofit/>
          </a:bodyPr>
          <a:lstStyle/>
          <a:p>
            <a:pPr marL="0" indent="0">
              <a:buNone/>
            </a:pPr>
            <a:r>
              <a:rPr lang="en-US" dirty="0" smtClean="0">
                <a:solidFill>
                  <a:schemeClr val="tx1"/>
                </a:solidFill>
              </a:rPr>
              <a:t>Do </a:t>
            </a:r>
            <a:r>
              <a:rPr lang="en-US" dirty="0">
                <a:solidFill>
                  <a:schemeClr val="tx1"/>
                </a:solidFill>
              </a:rPr>
              <a:t>you get to choose which MCOs with which to contract?</a:t>
            </a:r>
          </a:p>
          <a:p>
            <a:pPr marL="0" lvl="0" indent="0">
              <a:buNone/>
            </a:pPr>
            <a:r>
              <a:rPr lang="en-US" dirty="0">
                <a:solidFill>
                  <a:schemeClr val="tx1"/>
                </a:solidFill>
              </a:rPr>
              <a:t> </a:t>
            </a:r>
          </a:p>
          <a:p>
            <a:pPr lvl="0"/>
            <a:r>
              <a:rPr lang="en-US" dirty="0">
                <a:solidFill>
                  <a:schemeClr val="tx1"/>
                </a:solidFill>
              </a:rPr>
              <a:t>Your contract with the hospital and/or ASC where you perform procedures should include a provision regarding managed care participation</a:t>
            </a:r>
            <a:r>
              <a:rPr lang="en-US" dirty="0" smtClean="0">
                <a:solidFill>
                  <a:schemeClr val="tx1"/>
                </a:solidFill>
              </a:rPr>
              <a:t>.</a:t>
            </a:r>
          </a:p>
          <a:p>
            <a:pPr lvl="0"/>
            <a:endParaRPr lang="en-US" dirty="0">
              <a:solidFill>
                <a:schemeClr val="tx1"/>
              </a:solidFill>
            </a:endParaRPr>
          </a:p>
          <a:p>
            <a:pPr lvl="0"/>
            <a:r>
              <a:rPr lang="en-US" dirty="0">
                <a:solidFill>
                  <a:schemeClr val="tx1"/>
                </a:solidFill>
              </a:rPr>
              <a:t>Some hospital contracts require participation with the same </a:t>
            </a:r>
            <a:r>
              <a:rPr lang="en-US" dirty="0" smtClean="0">
                <a:solidFill>
                  <a:schemeClr val="tx1"/>
                </a:solidFill>
              </a:rPr>
              <a:t>MCO </a:t>
            </a:r>
            <a:r>
              <a:rPr lang="en-US" dirty="0">
                <a:solidFill>
                  <a:schemeClr val="tx1"/>
                </a:solidFill>
              </a:rPr>
              <a:t>contracts as the hospital. </a:t>
            </a:r>
            <a:endParaRPr lang="en-US" dirty="0" smtClean="0">
              <a:solidFill>
                <a:schemeClr val="tx1"/>
              </a:solidFill>
            </a:endParaRPr>
          </a:p>
          <a:p>
            <a:pPr lvl="0"/>
            <a:endParaRPr lang="en-US" dirty="0"/>
          </a:p>
          <a:p>
            <a:pPr lvl="1"/>
            <a:r>
              <a:rPr lang="en-US" dirty="0"/>
              <a:t>Y</a:t>
            </a:r>
            <a:r>
              <a:rPr lang="en-US" dirty="0" smtClean="0"/>
              <a:t>ou may be able to negotiate better terms, </a:t>
            </a:r>
            <a:r>
              <a:rPr lang="en-US" dirty="0"/>
              <a:t>even if you </a:t>
            </a:r>
            <a:r>
              <a:rPr lang="en-US" dirty="0" smtClean="0"/>
              <a:t>are required </a:t>
            </a:r>
            <a:r>
              <a:rPr lang="en-US" dirty="0"/>
              <a:t>to participate in all </a:t>
            </a:r>
            <a:r>
              <a:rPr lang="en-US" dirty="0" smtClean="0"/>
              <a:t>the same contracts as the hospital.</a:t>
            </a:r>
            <a:endParaRPr lang="en-US" dirty="0"/>
          </a:p>
          <a:p>
            <a:endParaRPr lang="en-US" dirty="0"/>
          </a:p>
          <a:p>
            <a:endParaRPr lang="en-US" b="1" dirty="0">
              <a:solidFill>
                <a:schemeClr val="tx1">
                  <a:lumMod val="75000"/>
                  <a:lumOff val="25000"/>
                </a:schemeClr>
              </a:solidFill>
            </a:endParaRP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Practical Considerations</a:t>
            </a:r>
            <a:endParaRPr lang="en-US" sz="2800" dirty="0"/>
          </a:p>
        </p:txBody>
      </p:sp>
      <p:sp>
        <p:nvSpPr>
          <p:cNvPr id="3" name="Content Placeholder 2"/>
          <p:cNvSpPr>
            <a:spLocks noGrp="1"/>
          </p:cNvSpPr>
          <p:nvPr>
            <p:ph idx="1"/>
          </p:nvPr>
        </p:nvSpPr>
        <p:spPr/>
        <p:txBody>
          <a:bodyPr>
            <a:normAutofit/>
          </a:bodyPr>
          <a:lstStyle/>
          <a:p>
            <a:pPr lvl="0"/>
            <a:r>
              <a:rPr lang="en-US" sz="2400" dirty="0" smtClean="0">
                <a:solidFill>
                  <a:schemeClr val="tx1"/>
                </a:solidFill>
              </a:rPr>
              <a:t>The hospital </a:t>
            </a:r>
            <a:r>
              <a:rPr lang="en-US" sz="2400" dirty="0">
                <a:solidFill>
                  <a:schemeClr val="tx1"/>
                </a:solidFill>
              </a:rPr>
              <a:t>agreement </a:t>
            </a:r>
            <a:r>
              <a:rPr lang="en-US" sz="2400" dirty="0" smtClean="0">
                <a:solidFill>
                  <a:schemeClr val="tx1"/>
                </a:solidFill>
              </a:rPr>
              <a:t>may require </a:t>
            </a:r>
            <a:r>
              <a:rPr lang="en-US" sz="2400" dirty="0">
                <a:solidFill>
                  <a:schemeClr val="tx1"/>
                </a:solidFill>
              </a:rPr>
              <a:t>only </a:t>
            </a:r>
            <a:r>
              <a:rPr lang="en-US" sz="2400" dirty="0" smtClean="0">
                <a:solidFill>
                  <a:schemeClr val="tx1"/>
                </a:solidFill>
              </a:rPr>
              <a:t>best </a:t>
            </a:r>
            <a:r>
              <a:rPr lang="en-US" sz="2400" dirty="0">
                <a:solidFill>
                  <a:schemeClr val="tx1"/>
                </a:solidFill>
              </a:rPr>
              <a:t>efforts toward participating with its </a:t>
            </a:r>
            <a:r>
              <a:rPr lang="en-US" sz="2400" dirty="0" smtClean="0">
                <a:solidFill>
                  <a:schemeClr val="tx1"/>
                </a:solidFill>
              </a:rPr>
              <a:t>MCO contracts.</a:t>
            </a:r>
          </a:p>
          <a:p>
            <a:pPr lvl="0"/>
            <a:endParaRPr lang="en-US" sz="2400" dirty="0"/>
          </a:p>
          <a:p>
            <a:pPr lvl="1"/>
            <a:r>
              <a:rPr lang="en-US" sz="2300" dirty="0"/>
              <a:t>This option often gives you more leverage in </a:t>
            </a:r>
            <a:r>
              <a:rPr lang="en-US" sz="2300" dirty="0" smtClean="0"/>
              <a:t>negotiations.</a:t>
            </a:r>
          </a:p>
          <a:p>
            <a:pPr marL="457200" lvl="1" indent="0">
              <a:buNone/>
            </a:pPr>
            <a:endParaRPr lang="en-US" sz="2300" dirty="0"/>
          </a:p>
          <a:p>
            <a:pPr lvl="1"/>
            <a:r>
              <a:rPr lang="en-US" sz="2400" dirty="0" smtClean="0"/>
              <a:t>Good idea to </a:t>
            </a:r>
            <a:r>
              <a:rPr lang="en-US" sz="2400" dirty="0"/>
              <a:t>have a close working relationship and communications with hospital administration </a:t>
            </a:r>
            <a:r>
              <a:rPr lang="en-US" sz="2400" dirty="0" smtClean="0"/>
              <a:t>regarding contracting and </a:t>
            </a:r>
            <a:r>
              <a:rPr lang="en-US" sz="2400" dirty="0"/>
              <a:t>its managed care department.  </a:t>
            </a:r>
            <a:endParaRPr lang="en-US" sz="2400" dirty="0" smtClean="0"/>
          </a:p>
          <a:p>
            <a:pPr marL="0" indent="0">
              <a:buNone/>
            </a:pPr>
            <a:endParaRPr lang="en-US" sz="2400"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Practical Considerations</a:t>
            </a:r>
            <a:endParaRPr lang="en-US" sz="2800" dirty="0"/>
          </a:p>
        </p:txBody>
      </p:sp>
      <p:sp>
        <p:nvSpPr>
          <p:cNvPr id="3" name="Content Placeholder 2"/>
          <p:cNvSpPr>
            <a:spLocks noGrp="1"/>
          </p:cNvSpPr>
          <p:nvPr>
            <p:ph idx="1"/>
          </p:nvPr>
        </p:nvSpPr>
        <p:spPr>
          <a:xfrm>
            <a:off x="457200" y="1371600"/>
            <a:ext cx="8229600" cy="4602163"/>
          </a:xfrm>
        </p:spPr>
        <p:txBody>
          <a:bodyPr>
            <a:normAutofit/>
          </a:bodyPr>
          <a:lstStyle/>
          <a:p>
            <a:pPr lvl="0"/>
            <a:r>
              <a:rPr lang="en-US" dirty="0" smtClean="0">
                <a:solidFill>
                  <a:schemeClr val="tx1"/>
                </a:solidFill>
              </a:rPr>
              <a:t>Typically the </a:t>
            </a:r>
            <a:r>
              <a:rPr lang="en-US" dirty="0">
                <a:solidFill>
                  <a:schemeClr val="tx1"/>
                </a:solidFill>
              </a:rPr>
              <a:t>best option is to participate with those contracts in which the hospital participates.</a:t>
            </a:r>
          </a:p>
          <a:p>
            <a:pPr marL="0" indent="0">
              <a:buNone/>
            </a:pPr>
            <a:endParaRPr lang="en-US" dirty="0">
              <a:solidFill>
                <a:schemeClr val="tx1"/>
              </a:solidFill>
            </a:endParaRPr>
          </a:p>
          <a:p>
            <a:pPr lvl="0"/>
            <a:r>
              <a:rPr lang="en-US" dirty="0">
                <a:solidFill>
                  <a:schemeClr val="tx1"/>
                </a:solidFill>
              </a:rPr>
              <a:t>Contracting with same MCOs as the hospitals and/or </a:t>
            </a:r>
            <a:r>
              <a:rPr lang="en-US" dirty="0" smtClean="0">
                <a:solidFill>
                  <a:schemeClr val="tx1"/>
                </a:solidFill>
              </a:rPr>
              <a:t>ASCs is </a:t>
            </a:r>
            <a:r>
              <a:rPr lang="en-US" dirty="0">
                <a:solidFill>
                  <a:schemeClr val="tx1"/>
                </a:solidFill>
              </a:rPr>
              <a:t>not always possible if mutually beneficial terms cannot be agreed upon.  </a:t>
            </a:r>
          </a:p>
          <a:p>
            <a:pPr marL="0" indent="0">
              <a:buNone/>
            </a:pPr>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Practical Considerations</a:t>
            </a:r>
            <a:endParaRPr lang="en-US" sz="2800" dirty="0"/>
          </a:p>
        </p:txBody>
      </p:sp>
      <p:sp>
        <p:nvSpPr>
          <p:cNvPr id="3" name="Content Placeholder 2"/>
          <p:cNvSpPr>
            <a:spLocks noGrp="1"/>
          </p:cNvSpPr>
          <p:nvPr>
            <p:ph idx="1"/>
          </p:nvPr>
        </p:nvSpPr>
        <p:spPr/>
        <p:txBody>
          <a:bodyPr>
            <a:normAutofit/>
          </a:bodyPr>
          <a:lstStyle/>
          <a:p>
            <a:pPr marL="0" indent="0">
              <a:buNone/>
            </a:pPr>
            <a:r>
              <a:rPr lang="en-US" sz="2400" dirty="0">
                <a:solidFill>
                  <a:schemeClr val="tx1"/>
                </a:solidFill>
              </a:rPr>
              <a:t>The New Role for Physicians in a Managed Care World </a:t>
            </a:r>
            <a:endParaRPr lang="en-US" sz="2400" dirty="0" smtClean="0">
              <a:solidFill>
                <a:schemeClr val="tx1"/>
              </a:solidFill>
            </a:endParaRPr>
          </a:p>
          <a:p>
            <a:pPr marL="0" indent="0">
              <a:buNone/>
            </a:pPr>
            <a:endParaRPr lang="en-US" sz="2400" dirty="0">
              <a:solidFill>
                <a:schemeClr val="tx1"/>
              </a:solidFill>
            </a:endParaRPr>
          </a:p>
          <a:p>
            <a:pPr lvl="0"/>
            <a:r>
              <a:rPr lang="en-US" sz="2400" dirty="0">
                <a:solidFill>
                  <a:schemeClr val="tx1"/>
                </a:solidFill>
              </a:rPr>
              <a:t>P</a:t>
            </a:r>
            <a:r>
              <a:rPr lang="en-US" sz="2400" dirty="0" smtClean="0">
                <a:solidFill>
                  <a:schemeClr val="tx1"/>
                </a:solidFill>
              </a:rPr>
              <a:t>roviders </a:t>
            </a:r>
            <a:r>
              <a:rPr lang="en-US" sz="2400" dirty="0">
                <a:solidFill>
                  <a:schemeClr val="tx1"/>
                </a:solidFill>
              </a:rPr>
              <a:t>in managed care plans may be encouraged to reduce the number of specialty referrals or </a:t>
            </a:r>
            <a:r>
              <a:rPr lang="en-US" sz="2400" dirty="0" smtClean="0">
                <a:solidFill>
                  <a:schemeClr val="tx1"/>
                </a:solidFill>
              </a:rPr>
              <a:t>lab </a:t>
            </a:r>
            <a:r>
              <a:rPr lang="en-US" sz="2400" dirty="0">
                <a:solidFill>
                  <a:schemeClr val="tx1"/>
                </a:solidFill>
              </a:rPr>
              <a:t>tests.</a:t>
            </a:r>
          </a:p>
          <a:p>
            <a:pPr marL="0" indent="0">
              <a:buNone/>
            </a:pPr>
            <a:endParaRPr lang="en-US" sz="2400" dirty="0">
              <a:solidFill>
                <a:schemeClr val="tx1"/>
              </a:solidFill>
            </a:endParaRPr>
          </a:p>
          <a:p>
            <a:pPr lvl="0"/>
            <a:r>
              <a:rPr lang="en-US" sz="2400" dirty="0" smtClean="0">
                <a:solidFill>
                  <a:schemeClr val="tx1"/>
                </a:solidFill>
              </a:rPr>
              <a:t>Provider assumes the </a:t>
            </a:r>
            <a:r>
              <a:rPr lang="en-US" sz="2400" dirty="0">
                <a:solidFill>
                  <a:schemeClr val="tx1"/>
                </a:solidFill>
              </a:rPr>
              <a:t>role of patient advocate and intermediary </a:t>
            </a:r>
            <a:r>
              <a:rPr lang="en-US" sz="2400" dirty="0" smtClean="0">
                <a:solidFill>
                  <a:schemeClr val="tx1"/>
                </a:solidFill>
              </a:rPr>
              <a:t>when dispute </a:t>
            </a:r>
            <a:r>
              <a:rPr lang="en-US" sz="2400" dirty="0">
                <a:solidFill>
                  <a:schemeClr val="tx1"/>
                </a:solidFill>
              </a:rPr>
              <a:t>arises between your medical judgment and the MCO</a:t>
            </a:r>
            <a:r>
              <a:rPr lang="en-US" sz="2400" dirty="0" smtClean="0">
                <a:solidFill>
                  <a:schemeClr val="tx1"/>
                </a:solidFill>
              </a:rPr>
              <a:t>.</a:t>
            </a:r>
          </a:p>
          <a:p>
            <a:pPr marL="0" lvl="0" indent="0">
              <a:buNone/>
            </a:pPr>
            <a:endParaRPr lang="en-US" sz="2400" dirty="0" smtClean="0">
              <a:solidFill>
                <a:schemeClr val="tx1"/>
              </a:solidFill>
            </a:endParaRPr>
          </a:p>
          <a:p>
            <a:pPr lvl="0"/>
            <a:r>
              <a:rPr lang="en-US" sz="2400" dirty="0" smtClean="0">
                <a:solidFill>
                  <a:schemeClr val="tx1"/>
                </a:solidFill>
              </a:rPr>
              <a:t>Examples….</a:t>
            </a:r>
          </a:p>
          <a:p>
            <a:pPr marL="0" indent="0">
              <a:buNone/>
            </a:pPr>
            <a:endParaRPr lang="en-US" sz="2300" dirty="0" smtClean="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Practical Considerations</a:t>
            </a:r>
            <a:endParaRPr lang="en-US" sz="2800" dirty="0"/>
          </a:p>
        </p:txBody>
      </p:sp>
      <p:sp>
        <p:nvSpPr>
          <p:cNvPr id="3" name="Content Placeholder 2"/>
          <p:cNvSpPr>
            <a:spLocks noGrp="1"/>
          </p:cNvSpPr>
          <p:nvPr>
            <p:ph idx="1"/>
          </p:nvPr>
        </p:nvSpPr>
        <p:spPr/>
        <p:txBody>
          <a:bodyPr>
            <a:normAutofit fontScale="92500"/>
          </a:bodyPr>
          <a:lstStyle/>
          <a:p>
            <a:r>
              <a:rPr lang="en-US" sz="2400" dirty="0">
                <a:solidFill>
                  <a:schemeClr val="tx1"/>
                </a:solidFill>
              </a:rPr>
              <a:t>Examples where the issue might arise for anesthesiologists:  </a:t>
            </a:r>
            <a:endParaRPr lang="en-US" sz="2400" dirty="0" smtClean="0">
              <a:solidFill>
                <a:schemeClr val="tx1"/>
              </a:solidFill>
            </a:endParaRPr>
          </a:p>
          <a:p>
            <a:pPr marL="0" indent="0">
              <a:buNone/>
            </a:pPr>
            <a:endParaRPr lang="en-US" sz="2400" dirty="0"/>
          </a:p>
          <a:p>
            <a:pPr lvl="1"/>
            <a:r>
              <a:rPr lang="en-US" sz="2300" dirty="0"/>
              <a:t>A managed care plan has authorized only an outpatient procedure, but the patient develops a concerning arrhythmia in the recovery room and needs to be admitted;</a:t>
            </a:r>
          </a:p>
          <a:p>
            <a:pPr marL="0" indent="0">
              <a:buNone/>
            </a:pPr>
            <a:endParaRPr lang="en-US" sz="2400" dirty="0"/>
          </a:p>
          <a:p>
            <a:pPr lvl="1"/>
            <a:r>
              <a:rPr lang="en-US" sz="2300" dirty="0"/>
              <a:t>A hurried (careless) surgeon refuses your request for a cardiology consultation because he/she dislikes the authorization process</a:t>
            </a:r>
            <a:r>
              <a:rPr lang="en-US" sz="2300" dirty="0" smtClean="0"/>
              <a:t>;</a:t>
            </a:r>
            <a:r>
              <a:rPr lang="en-US" sz="2300" dirty="0"/>
              <a:t> </a:t>
            </a:r>
            <a:endParaRPr lang="en-US" sz="2300" dirty="0" smtClean="0"/>
          </a:p>
          <a:p>
            <a:pPr marL="457200" lvl="1" indent="0">
              <a:buNone/>
            </a:pPr>
            <a:endParaRPr lang="en-US" sz="2300" dirty="0"/>
          </a:p>
          <a:p>
            <a:pPr lvl="1"/>
            <a:r>
              <a:rPr lang="en-US" sz="2300" dirty="0"/>
              <a:t>A managed care payer gives authorization only for a one-day admission to a </a:t>
            </a:r>
            <a:r>
              <a:rPr lang="en-US" sz="2300" dirty="0" smtClean="0"/>
              <a:t>non-monitored </a:t>
            </a:r>
            <a:r>
              <a:rPr lang="en-US" sz="2300" dirty="0"/>
              <a:t>bed</a:t>
            </a:r>
            <a:r>
              <a:rPr lang="en-US" sz="2300" dirty="0" smtClean="0"/>
              <a:t>.</a:t>
            </a:r>
            <a:endParaRPr lang="en-US" sz="2300" dirty="0">
              <a:solidFill>
                <a:schemeClr val="tx1"/>
              </a:solidFill>
            </a:endParaRPr>
          </a:p>
          <a:p>
            <a:pPr marL="0" indent="0">
              <a:buNone/>
            </a:pPr>
            <a:endParaRPr lang="en-US" sz="2300" dirty="0" smtClean="0"/>
          </a:p>
        </p:txBody>
      </p:sp>
    </p:spTree>
    <p:extLst>
      <p:ext uri="{BB962C8B-B14F-4D97-AF65-F5344CB8AC3E}">
        <p14:creationId xmlns="" xmlns:p14="http://schemas.microsoft.com/office/powerpoint/2010/main" val="421839950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Practical Considerations</a:t>
            </a:r>
            <a:endParaRPr lang="en-US" sz="2800" dirty="0"/>
          </a:p>
        </p:txBody>
      </p:sp>
      <p:sp>
        <p:nvSpPr>
          <p:cNvPr id="3" name="Content Placeholder 2"/>
          <p:cNvSpPr>
            <a:spLocks noGrp="1"/>
          </p:cNvSpPr>
          <p:nvPr>
            <p:ph idx="1"/>
          </p:nvPr>
        </p:nvSpPr>
        <p:spPr/>
        <p:txBody>
          <a:bodyPr>
            <a:normAutofit fontScale="92500" lnSpcReduction="20000"/>
          </a:bodyPr>
          <a:lstStyle/>
          <a:p>
            <a:pPr lvl="0"/>
            <a:r>
              <a:rPr lang="en-US" sz="2400" dirty="0">
                <a:solidFill>
                  <a:schemeClr val="tx1"/>
                </a:solidFill>
              </a:rPr>
              <a:t>E</a:t>
            </a:r>
            <a:r>
              <a:rPr lang="en-US" sz="2400" dirty="0" smtClean="0">
                <a:solidFill>
                  <a:schemeClr val="tx1"/>
                </a:solidFill>
              </a:rPr>
              <a:t>xercise </a:t>
            </a:r>
            <a:r>
              <a:rPr lang="en-US" sz="2400" dirty="0">
                <a:solidFill>
                  <a:schemeClr val="tx1"/>
                </a:solidFill>
              </a:rPr>
              <a:t>independent medical judgment in the best interest of the </a:t>
            </a:r>
            <a:r>
              <a:rPr lang="en-US" sz="2400" dirty="0" smtClean="0">
                <a:solidFill>
                  <a:schemeClr val="tx1"/>
                </a:solidFill>
              </a:rPr>
              <a:t>patient, regardless </a:t>
            </a:r>
            <a:r>
              <a:rPr lang="en-US" sz="2400" dirty="0">
                <a:solidFill>
                  <a:schemeClr val="tx1"/>
                </a:solidFill>
              </a:rPr>
              <a:t>of the influence of third-party payers.</a:t>
            </a:r>
          </a:p>
          <a:p>
            <a:pPr marL="0" indent="0">
              <a:buNone/>
            </a:pPr>
            <a:endParaRPr lang="en-US" sz="2400" dirty="0">
              <a:solidFill>
                <a:schemeClr val="tx1"/>
              </a:solidFill>
            </a:endParaRPr>
          </a:p>
          <a:p>
            <a:pPr lvl="0"/>
            <a:r>
              <a:rPr lang="en-US" sz="2400" dirty="0">
                <a:solidFill>
                  <a:schemeClr val="tx1"/>
                </a:solidFill>
              </a:rPr>
              <a:t>T</a:t>
            </a:r>
            <a:r>
              <a:rPr lang="en-US" sz="2400" dirty="0" smtClean="0">
                <a:solidFill>
                  <a:schemeClr val="tx1"/>
                </a:solidFill>
              </a:rPr>
              <a:t>reatment must </a:t>
            </a:r>
            <a:r>
              <a:rPr lang="en-US" sz="2400" dirty="0">
                <a:solidFill>
                  <a:schemeClr val="tx1"/>
                </a:solidFill>
              </a:rPr>
              <a:t>meet the same standard of care regardless of the nature of their health plans.</a:t>
            </a:r>
          </a:p>
          <a:p>
            <a:pPr marL="0" indent="0">
              <a:buNone/>
            </a:pPr>
            <a:endParaRPr lang="en-US" sz="2400" dirty="0">
              <a:solidFill>
                <a:schemeClr val="tx1"/>
              </a:solidFill>
            </a:endParaRPr>
          </a:p>
          <a:p>
            <a:pPr lvl="0"/>
            <a:r>
              <a:rPr lang="en-US" sz="2400" dirty="0">
                <a:solidFill>
                  <a:schemeClr val="tx1"/>
                </a:solidFill>
              </a:rPr>
              <a:t>When disagreements occur, </a:t>
            </a:r>
            <a:r>
              <a:rPr lang="en-US" sz="2400" dirty="0" smtClean="0">
                <a:solidFill>
                  <a:schemeClr val="tx1"/>
                </a:solidFill>
              </a:rPr>
              <a:t>DOCUMENT every </a:t>
            </a:r>
            <a:r>
              <a:rPr lang="en-US" sz="2400" dirty="0">
                <a:solidFill>
                  <a:schemeClr val="tx1"/>
                </a:solidFill>
              </a:rPr>
              <a:t>effort on behalf of the patient.</a:t>
            </a:r>
          </a:p>
          <a:p>
            <a:endParaRPr lang="en-US" sz="2400" dirty="0">
              <a:solidFill>
                <a:schemeClr val="tx1"/>
              </a:solidFill>
            </a:endParaRPr>
          </a:p>
          <a:p>
            <a:pPr lvl="1"/>
            <a:r>
              <a:rPr lang="en-US" sz="2300" dirty="0">
                <a:solidFill>
                  <a:schemeClr val="tx1"/>
                </a:solidFill>
              </a:rPr>
              <a:t>Keep detailed notes </a:t>
            </a:r>
            <a:r>
              <a:rPr lang="en-US" sz="2300" dirty="0" smtClean="0">
                <a:solidFill>
                  <a:schemeClr val="tx1"/>
                </a:solidFill>
              </a:rPr>
              <a:t>of explanations </a:t>
            </a:r>
            <a:r>
              <a:rPr lang="en-US" sz="2300" dirty="0">
                <a:solidFill>
                  <a:schemeClr val="tx1"/>
                </a:solidFill>
              </a:rPr>
              <a:t>to </a:t>
            </a:r>
            <a:r>
              <a:rPr lang="en-US" sz="2300" dirty="0" smtClean="0">
                <a:solidFill>
                  <a:schemeClr val="tx1"/>
                </a:solidFill>
              </a:rPr>
              <a:t>patients</a:t>
            </a:r>
            <a:r>
              <a:rPr lang="en-US" sz="2300" dirty="0">
                <a:solidFill>
                  <a:schemeClr val="tx1"/>
                </a:solidFill>
              </a:rPr>
              <a:t> </a:t>
            </a:r>
            <a:r>
              <a:rPr lang="en-US" sz="2300" dirty="0" smtClean="0">
                <a:solidFill>
                  <a:schemeClr val="tx1"/>
                </a:solidFill>
              </a:rPr>
              <a:t>and discussions </a:t>
            </a:r>
            <a:r>
              <a:rPr lang="en-US" sz="2300" dirty="0">
                <a:solidFill>
                  <a:schemeClr val="tx1"/>
                </a:solidFill>
              </a:rPr>
              <a:t>with decision-making personnel at the MCO.</a:t>
            </a:r>
          </a:p>
          <a:p>
            <a:pPr marL="0" indent="0">
              <a:buNone/>
            </a:pPr>
            <a:endParaRPr lang="en-US" sz="2400" dirty="0">
              <a:solidFill>
                <a:schemeClr val="tx1"/>
              </a:solidFill>
            </a:endParaRPr>
          </a:p>
          <a:p>
            <a:pPr lvl="0"/>
            <a:r>
              <a:rPr lang="en-US" sz="2400" dirty="0">
                <a:solidFill>
                  <a:schemeClr val="tx1"/>
                </a:solidFill>
              </a:rPr>
              <a:t>P</a:t>
            </a:r>
            <a:r>
              <a:rPr lang="en-US" sz="2400" dirty="0" smtClean="0">
                <a:solidFill>
                  <a:schemeClr val="tx1"/>
                </a:solidFill>
              </a:rPr>
              <a:t>rovide </a:t>
            </a:r>
            <a:r>
              <a:rPr lang="en-US" sz="2400" dirty="0">
                <a:solidFill>
                  <a:schemeClr val="tx1"/>
                </a:solidFill>
              </a:rPr>
              <a:t>optimal medical care and worry about reimbursement </a:t>
            </a:r>
            <a:r>
              <a:rPr lang="en-US" sz="2400" dirty="0" smtClean="0">
                <a:solidFill>
                  <a:schemeClr val="tx1"/>
                </a:solidFill>
              </a:rPr>
              <a:t>later. </a:t>
            </a:r>
            <a:endParaRPr lang="en-US" sz="2300" b="1"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 Practical Considerations</a:t>
            </a:r>
            <a:endParaRPr lang="en-US" sz="2800" dirty="0"/>
          </a:p>
        </p:txBody>
      </p:sp>
      <p:sp>
        <p:nvSpPr>
          <p:cNvPr id="3" name="Content Placeholder 2"/>
          <p:cNvSpPr>
            <a:spLocks noGrp="1"/>
          </p:cNvSpPr>
          <p:nvPr>
            <p:ph idx="1"/>
          </p:nvPr>
        </p:nvSpPr>
        <p:spPr>
          <a:xfrm>
            <a:off x="457200" y="1295400"/>
            <a:ext cx="8229600" cy="4830763"/>
          </a:xfrm>
        </p:spPr>
        <p:txBody>
          <a:bodyPr>
            <a:normAutofit fontScale="85000" lnSpcReduction="20000"/>
          </a:bodyPr>
          <a:lstStyle/>
          <a:p>
            <a:pPr marL="0" indent="0">
              <a:buNone/>
            </a:pPr>
            <a:r>
              <a:rPr lang="en-US" sz="2400" dirty="0">
                <a:solidFill>
                  <a:schemeClr val="tx1"/>
                </a:solidFill>
              </a:rPr>
              <a:t>Due Diligence in Negotiating the Managed Care Contract</a:t>
            </a:r>
          </a:p>
          <a:p>
            <a:pPr marL="0" indent="0">
              <a:buNone/>
            </a:pPr>
            <a:endParaRPr lang="en-US" sz="2400" dirty="0">
              <a:solidFill>
                <a:schemeClr val="tx1"/>
              </a:solidFill>
            </a:endParaRPr>
          </a:p>
          <a:p>
            <a:pPr lvl="0"/>
            <a:r>
              <a:rPr lang="en-US" sz="2400" dirty="0">
                <a:solidFill>
                  <a:schemeClr val="tx1"/>
                </a:solidFill>
              </a:rPr>
              <a:t>Do your research about the MCOs with which you are considering </a:t>
            </a:r>
            <a:r>
              <a:rPr lang="en-US" sz="2400" dirty="0" smtClean="0">
                <a:solidFill>
                  <a:schemeClr val="tx1"/>
                </a:solidFill>
              </a:rPr>
              <a:t>contracting</a:t>
            </a:r>
            <a:endParaRPr lang="en-US" sz="2400" dirty="0">
              <a:solidFill>
                <a:schemeClr val="tx1"/>
              </a:solidFill>
            </a:endParaRPr>
          </a:p>
          <a:p>
            <a:pPr marL="0" indent="0">
              <a:buNone/>
            </a:pPr>
            <a:r>
              <a:rPr lang="en-US" sz="2400" dirty="0">
                <a:solidFill>
                  <a:schemeClr val="tx1"/>
                </a:solidFill>
              </a:rPr>
              <a:t> </a:t>
            </a:r>
          </a:p>
          <a:p>
            <a:pPr lvl="0"/>
            <a:r>
              <a:rPr lang="en-US" sz="2400" dirty="0">
                <a:solidFill>
                  <a:schemeClr val="tx1"/>
                </a:solidFill>
              </a:rPr>
              <a:t>Request copies of all documents </a:t>
            </a:r>
            <a:r>
              <a:rPr lang="en-US" sz="2400" dirty="0" smtClean="0">
                <a:solidFill>
                  <a:schemeClr val="tx1"/>
                </a:solidFill>
              </a:rPr>
              <a:t>that support </a:t>
            </a:r>
            <a:r>
              <a:rPr lang="en-US" sz="2400" dirty="0">
                <a:solidFill>
                  <a:schemeClr val="tx1"/>
                </a:solidFill>
              </a:rPr>
              <a:t>or explain terms of the contract.  </a:t>
            </a:r>
            <a:r>
              <a:rPr lang="en-US" sz="2400" dirty="0" smtClean="0">
                <a:solidFill>
                  <a:schemeClr val="tx1"/>
                </a:solidFill>
              </a:rPr>
              <a:t>Extra-contractual </a:t>
            </a:r>
            <a:r>
              <a:rPr lang="en-US" sz="2400" dirty="0">
                <a:solidFill>
                  <a:schemeClr val="tx1"/>
                </a:solidFill>
              </a:rPr>
              <a:t>documents to request and </a:t>
            </a:r>
            <a:r>
              <a:rPr lang="en-US" sz="2400" dirty="0" smtClean="0">
                <a:solidFill>
                  <a:schemeClr val="tx1"/>
                </a:solidFill>
              </a:rPr>
              <a:t>review include</a:t>
            </a:r>
            <a:r>
              <a:rPr lang="en-US" sz="2400" dirty="0">
                <a:solidFill>
                  <a:schemeClr val="tx1"/>
                </a:solidFill>
              </a:rPr>
              <a:t>:</a:t>
            </a:r>
          </a:p>
          <a:p>
            <a:pPr marL="0" indent="0">
              <a:buNone/>
            </a:pPr>
            <a:r>
              <a:rPr lang="en-US" sz="2400" dirty="0">
                <a:solidFill>
                  <a:schemeClr val="tx1"/>
                </a:solidFill>
              </a:rPr>
              <a:t> </a:t>
            </a:r>
          </a:p>
          <a:p>
            <a:pPr lvl="1"/>
            <a:r>
              <a:rPr lang="en-US" sz="2300" dirty="0">
                <a:solidFill>
                  <a:schemeClr val="tx1"/>
                </a:solidFill>
              </a:rPr>
              <a:t>provider policy and procedure manuals;</a:t>
            </a:r>
          </a:p>
          <a:p>
            <a:pPr marL="0" indent="0">
              <a:buNone/>
            </a:pPr>
            <a:r>
              <a:rPr lang="en-US" sz="2400" dirty="0">
                <a:solidFill>
                  <a:schemeClr val="tx1"/>
                </a:solidFill>
              </a:rPr>
              <a:t> </a:t>
            </a:r>
          </a:p>
          <a:p>
            <a:pPr lvl="1"/>
            <a:r>
              <a:rPr lang="en-US" sz="2300" dirty="0">
                <a:solidFill>
                  <a:schemeClr val="tx1"/>
                </a:solidFill>
              </a:rPr>
              <a:t>patient/subscriber plan documents; and</a:t>
            </a:r>
          </a:p>
          <a:p>
            <a:endParaRPr lang="en-US" sz="2400" dirty="0">
              <a:solidFill>
                <a:schemeClr val="tx1"/>
              </a:solidFill>
            </a:endParaRPr>
          </a:p>
          <a:p>
            <a:pPr lvl="1"/>
            <a:r>
              <a:rPr lang="en-US" sz="2300" dirty="0">
                <a:solidFill>
                  <a:schemeClr val="tx1"/>
                </a:solidFill>
              </a:rPr>
              <a:t>utilization and authorization procedures </a:t>
            </a:r>
            <a:r>
              <a:rPr lang="en-US" sz="2300" dirty="0" smtClean="0">
                <a:solidFill>
                  <a:schemeClr val="tx1"/>
                </a:solidFill>
              </a:rPr>
              <a:t>guidelines.</a:t>
            </a:r>
          </a:p>
          <a:p>
            <a:pPr lvl="1"/>
            <a:endParaRPr lang="en-US" sz="2300" dirty="0" smtClean="0">
              <a:solidFill>
                <a:schemeClr val="tx1"/>
              </a:solidFill>
            </a:endParaRPr>
          </a:p>
          <a:p>
            <a:pPr lvl="1"/>
            <a:r>
              <a:rPr lang="en-US" sz="2400" dirty="0">
                <a:solidFill>
                  <a:schemeClr val="tx1"/>
                </a:solidFill>
              </a:rPr>
              <a:t>S</a:t>
            </a:r>
            <a:r>
              <a:rPr lang="en-US" sz="2400" dirty="0" smtClean="0">
                <a:solidFill>
                  <a:schemeClr val="tx1"/>
                </a:solidFill>
              </a:rPr>
              <a:t>hould </a:t>
            </a:r>
            <a:r>
              <a:rPr lang="en-US" sz="2400" dirty="0">
                <a:solidFill>
                  <a:schemeClr val="tx1"/>
                </a:solidFill>
              </a:rPr>
              <a:t>be reviewed BEFORE signing </a:t>
            </a:r>
            <a:r>
              <a:rPr lang="en-US" sz="2400" dirty="0" smtClean="0">
                <a:solidFill>
                  <a:schemeClr val="tx1"/>
                </a:solidFill>
              </a:rPr>
              <a:t>the contract.</a:t>
            </a:r>
            <a:endParaRPr lang="en-US" sz="2400" dirty="0">
              <a:solidFill>
                <a:schemeClr val="tx1"/>
              </a:solidFill>
            </a:endParaRPr>
          </a:p>
          <a:p>
            <a:pPr lvl="1"/>
            <a:endParaRPr lang="en-US" sz="2300" b="1" dirty="0"/>
          </a:p>
        </p:txBody>
      </p:sp>
    </p:spTree>
    <p:extLst>
      <p:ext uri="{BB962C8B-B14F-4D97-AF65-F5344CB8AC3E}">
        <p14:creationId xmlns="" xmlns:p14="http://schemas.microsoft.com/office/powerpoint/2010/main" val="2332368976"/>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3" name="Content Placeholder 2"/>
          <p:cNvSpPr>
            <a:spLocks noGrp="1"/>
          </p:cNvSpPr>
          <p:nvPr>
            <p:ph idx="1"/>
          </p:nvPr>
        </p:nvSpPr>
        <p:spPr>
          <a:xfrm>
            <a:off x="457200" y="1371600"/>
            <a:ext cx="8229600" cy="5029200"/>
          </a:xfrm>
        </p:spPr>
        <p:txBody>
          <a:bodyPr>
            <a:normAutofit fontScale="92500" lnSpcReduction="20000"/>
          </a:bodyPr>
          <a:lstStyle/>
          <a:p>
            <a:pPr lvl="0"/>
            <a:r>
              <a:rPr lang="en-US" dirty="0" smtClean="0">
                <a:solidFill>
                  <a:schemeClr val="tx1"/>
                </a:solidFill>
              </a:rPr>
              <a:t>Alabama </a:t>
            </a:r>
            <a:r>
              <a:rPr lang="en-US" dirty="0">
                <a:solidFill>
                  <a:schemeClr val="tx1"/>
                </a:solidFill>
              </a:rPr>
              <a:t>requires </a:t>
            </a:r>
            <a:r>
              <a:rPr lang="en-US" dirty="0" smtClean="0">
                <a:solidFill>
                  <a:schemeClr val="tx1"/>
                </a:solidFill>
              </a:rPr>
              <a:t>HMOs to provide a set of basic services. </a:t>
            </a:r>
            <a:r>
              <a:rPr lang="en-US" dirty="0">
                <a:solidFill>
                  <a:schemeClr val="tx1"/>
                </a:solidFill>
              </a:rPr>
              <a:t> </a:t>
            </a:r>
            <a:r>
              <a:rPr lang="en-US" dirty="0" smtClean="0">
                <a:solidFill>
                  <a:schemeClr val="tx1"/>
                </a:solidFill>
              </a:rPr>
              <a:t>Alabama also </a:t>
            </a:r>
            <a:r>
              <a:rPr lang="en-US" dirty="0">
                <a:solidFill>
                  <a:schemeClr val="tx1"/>
                </a:solidFill>
              </a:rPr>
              <a:t>requires “provider contracts” </a:t>
            </a:r>
            <a:r>
              <a:rPr lang="en-US" dirty="0" smtClean="0">
                <a:solidFill>
                  <a:schemeClr val="tx1"/>
                </a:solidFill>
              </a:rPr>
              <a:t>to include </a:t>
            </a:r>
            <a:r>
              <a:rPr lang="en-US" dirty="0">
                <a:solidFill>
                  <a:schemeClr val="tx1"/>
                </a:solidFill>
              </a:rPr>
              <a:t>the following </a:t>
            </a:r>
            <a:r>
              <a:rPr lang="en-US" dirty="0" smtClean="0">
                <a:solidFill>
                  <a:schemeClr val="tx1"/>
                </a:solidFill>
              </a:rPr>
              <a:t>provisions, among others:</a:t>
            </a:r>
            <a:endParaRPr lang="en-US" dirty="0">
              <a:solidFill>
                <a:schemeClr val="tx1"/>
              </a:solidFill>
            </a:endParaRPr>
          </a:p>
          <a:p>
            <a:pPr marL="0" indent="0">
              <a:buNone/>
            </a:pPr>
            <a:r>
              <a:rPr lang="en-US" dirty="0"/>
              <a:t> </a:t>
            </a:r>
          </a:p>
          <a:p>
            <a:pPr lvl="1"/>
            <a:r>
              <a:rPr lang="en-US" dirty="0"/>
              <a:t>T</a:t>
            </a:r>
            <a:r>
              <a:rPr lang="en-US" dirty="0" smtClean="0"/>
              <a:t>he </a:t>
            </a:r>
            <a:r>
              <a:rPr lang="en-US" dirty="0"/>
              <a:t>term, termination and renewal </a:t>
            </a:r>
            <a:r>
              <a:rPr lang="en-US" dirty="0" smtClean="0"/>
              <a:t>mechanisms;</a:t>
            </a:r>
          </a:p>
          <a:p>
            <a:pPr lvl="1"/>
            <a:endParaRPr lang="en-US" dirty="0" smtClean="0"/>
          </a:p>
          <a:p>
            <a:pPr lvl="1"/>
            <a:r>
              <a:rPr lang="en-US" dirty="0"/>
              <a:t>P</a:t>
            </a:r>
            <a:r>
              <a:rPr lang="en-US" dirty="0" smtClean="0"/>
              <a:t>rovisions </a:t>
            </a:r>
            <a:r>
              <a:rPr lang="en-US" dirty="0"/>
              <a:t>for emergency </a:t>
            </a:r>
            <a:r>
              <a:rPr lang="en-US" dirty="0" smtClean="0"/>
              <a:t>services; </a:t>
            </a:r>
          </a:p>
          <a:p>
            <a:pPr lvl="1"/>
            <a:endParaRPr lang="en-US" dirty="0" smtClean="0"/>
          </a:p>
          <a:p>
            <a:pPr lvl="1"/>
            <a:r>
              <a:rPr lang="en-US" dirty="0"/>
              <a:t>P</a:t>
            </a:r>
            <a:r>
              <a:rPr lang="en-US" dirty="0" smtClean="0"/>
              <a:t>ayment/reimbursement </a:t>
            </a:r>
            <a:r>
              <a:rPr lang="en-US" dirty="0"/>
              <a:t>methodologies </a:t>
            </a:r>
            <a:r>
              <a:rPr lang="en-US" dirty="0" smtClean="0"/>
              <a:t>described </a:t>
            </a:r>
            <a:r>
              <a:rPr lang="en-US" dirty="0"/>
              <a:t>in </a:t>
            </a:r>
            <a:r>
              <a:rPr lang="en-US" dirty="0" smtClean="0"/>
              <a:t>layperson terms;  </a:t>
            </a:r>
            <a:r>
              <a:rPr lang="en-US" dirty="0"/>
              <a:t>(Good luck with that</a:t>
            </a:r>
            <a:r>
              <a:rPr lang="en-US" dirty="0" smtClean="0"/>
              <a:t>.)</a:t>
            </a:r>
            <a:endParaRPr lang="en-US" dirty="0"/>
          </a:p>
          <a:p>
            <a:pPr lvl="2"/>
            <a:r>
              <a:rPr lang="en-US" dirty="0" smtClean="0"/>
              <a:t>(include specific reference to reimbursement in </a:t>
            </a:r>
            <a:r>
              <a:rPr lang="en-US" dirty="0"/>
              <a:t>accordance with the American Society of Anesthesiologists (ASA) guidelines</a:t>
            </a:r>
            <a:r>
              <a:rPr lang="en-US" dirty="0" smtClean="0"/>
              <a:t>.)</a:t>
            </a:r>
            <a:endParaRPr lang="en-US" dirty="0"/>
          </a:p>
          <a:p>
            <a:endParaRPr lang="en-US" dirty="0"/>
          </a:p>
          <a:p>
            <a:pPr lvl="1"/>
            <a:r>
              <a:rPr lang="en-US" dirty="0"/>
              <a:t>A</a:t>
            </a:r>
            <a:r>
              <a:rPr lang="en-US" dirty="0" smtClean="0"/>
              <a:t> </a:t>
            </a:r>
            <a:r>
              <a:rPr lang="en-US" dirty="0"/>
              <a:t>description of the utilization review program and provisions for provider participation in utilization </a:t>
            </a:r>
            <a:r>
              <a:rPr lang="en-US" dirty="0" smtClean="0"/>
              <a:t>review; and</a:t>
            </a:r>
          </a:p>
          <a:p>
            <a:pPr marL="0" lvl="0" indent="0">
              <a:buNone/>
            </a:pPr>
            <a:r>
              <a:rPr lang="en-US" dirty="0"/>
              <a:t> </a:t>
            </a:r>
          </a:p>
          <a:p>
            <a:pPr lvl="1"/>
            <a:r>
              <a:rPr lang="en-US" dirty="0"/>
              <a:t>P</a:t>
            </a:r>
            <a:r>
              <a:rPr lang="en-US" dirty="0" smtClean="0"/>
              <a:t>rovisions </a:t>
            </a:r>
            <a:r>
              <a:rPr lang="en-US" dirty="0"/>
              <a:t>for dispute mechanism.</a:t>
            </a:r>
          </a:p>
          <a:p>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3" name="Content Placeholder 2"/>
          <p:cNvSpPr>
            <a:spLocks noGrp="1"/>
          </p:cNvSpPr>
          <p:nvPr>
            <p:ph idx="1"/>
          </p:nvPr>
        </p:nvSpPr>
        <p:spPr>
          <a:xfrm>
            <a:off x="457200" y="1371600"/>
            <a:ext cx="8229600" cy="4754563"/>
          </a:xfrm>
        </p:spPr>
        <p:txBody>
          <a:bodyPr>
            <a:normAutofit lnSpcReduction="10000"/>
          </a:bodyPr>
          <a:lstStyle/>
          <a:p>
            <a:pPr marL="0" lvl="0" indent="0">
              <a:buNone/>
            </a:pPr>
            <a:r>
              <a:rPr lang="en-US" sz="2400" dirty="0" smtClean="0">
                <a:solidFill>
                  <a:schemeClr val="tx1"/>
                </a:solidFill>
              </a:rPr>
              <a:t>1. Know the TERM of your contract. </a:t>
            </a:r>
          </a:p>
          <a:p>
            <a:pPr marL="0" lvl="0" indent="0">
              <a:buNone/>
            </a:pPr>
            <a:endParaRPr lang="en-US" sz="2400" dirty="0" smtClean="0"/>
          </a:p>
          <a:p>
            <a:pPr lvl="1"/>
            <a:r>
              <a:rPr lang="en-US" sz="2300" dirty="0" smtClean="0"/>
              <a:t>“Term” refers to the period of time during which the agreement is effective.  Typically, contracts have terms that range from 1-3 years.</a:t>
            </a:r>
          </a:p>
          <a:p>
            <a:pPr marL="0" indent="0">
              <a:buNone/>
            </a:pPr>
            <a:endParaRPr lang="en-US" sz="2400" dirty="0" smtClean="0"/>
          </a:p>
          <a:p>
            <a:pPr lvl="1"/>
            <a:r>
              <a:rPr lang="en-US" sz="2300" dirty="0" smtClean="0"/>
              <a:t>For the provider, a contract term of 1 year is considered most favorable.</a:t>
            </a:r>
          </a:p>
          <a:p>
            <a:pPr marL="0" indent="0">
              <a:buNone/>
            </a:pPr>
            <a:endParaRPr lang="en-US" sz="2400" dirty="0" smtClean="0"/>
          </a:p>
          <a:p>
            <a:pPr lvl="1"/>
            <a:r>
              <a:rPr lang="en-US" sz="2300" dirty="0" smtClean="0"/>
              <a:t>The contract’s actual duration may be longer or shorter than the specified term because of the TERMINATION and RENEWAL provisions.</a:t>
            </a:r>
          </a:p>
          <a:p>
            <a:endParaRPr lang="en-US" sz="2400"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2800" dirty="0" smtClean="0">
                <a:effectLst>
                  <a:outerShdw blurRad="38100" dist="38100" dir="2700000" algn="tl">
                    <a:srgbClr val="000000">
                      <a:alpha val="43137"/>
                    </a:srgbClr>
                  </a:outerShdw>
                </a:effectLst>
              </a:rPr>
              <a:t>I. Background: Managed Care</a:t>
            </a:r>
            <a:endParaRPr lang="en-US" sz="2800" dirty="0">
              <a:effectLst>
                <a:outerShdw blurRad="38100" dist="38100" dir="2700000" algn="tl">
                  <a:srgbClr val="000000">
                    <a:alpha val="43137"/>
                  </a:srgbClr>
                </a:outerShdw>
              </a:effectLst>
            </a:endParaRPr>
          </a:p>
        </p:txBody>
      </p:sp>
      <p:sp>
        <p:nvSpPr>
          <p:cNvPr id="7" name="Content Placeholder 6"/>
          <p:cNvSpPr>
            <a:spLocks noGrp="1"/>
          </p:cNvSpPr>
          <p:nvPr>
            <p:ph idx="1"/>
          </p:nvPr>
        </p:nvSpPr>
        <p:spPr/>
        <p:txBody>
          <a:bodyPr/>
          <a:lstStyle/>
          <a:p>
            <a:r>
              <a:rPr lang="en-US" dirty="0" smtClean="0">
                <a:solidFill>
                  <a:schemeClr val="tx1"/>
                </a:solidFill>
              </a:rPr>
              <a:t>What </a:t>
            </a:r>
            <a:r>
              <a:rPr lang="en-US" dirty="0">
                <a:solidFill>
                  <a:schemeClr val="tx1"/>
                </a:solidFill>
              </a:rPr>
              <a:t>do we mean by “managed care”?  </a:t>
            </a:r>
            <a:endParaRPr lang="en-US" dirty="0" smtClean="0">
              <a:solidFill>
                <a:schemeClr val="tx1"/>
              </a:solidFill>
            </a:endParaRPr>
          </a:p>
          <a:p>
            <a:pPr marL="0" indent="0">
              <a:buNone/>
            </a:pPr>
            <a:endParaRPr lang="en-US" dirty="0" smtClean="0"/>
          </a:p>
          <a:p>
            <a:pPr lvl="1"/>
            <a:r>
              <a:rPr lang="en-US" dirty="0"/>
              <a:t>R</a:t>
            </a:r>
            <a:r>
              <a:rPr lang="en-US" dirty="0" smtClean="0"/>
              <a:t>efers </a:t>
            </a:r>
            <a:r>
              <a:rPr lang="en-US" dirty="0"/>
              <a:t>to health benefit plans that require </a:t>
            </a:r>
            <a:r>
              <a:rPr lang="en-US" dirty="0" smtClean="0"/>
              <a:t>discounts </a:t>
            </a:r>
            <a:r>
              <a:rPr lang="en-US" dirty="0"/>
              <a:t>from the usual and customary charges of providers within their plans.  </a:t>
            </a:r>
            <a:endParaRPr lang="en-US" dirty="0" smtClean="0"/>
          </a:p>
          <a:p>
            <a:pPr marL="457200" lvl="1" indent="0">
              <a:buNone/>
            </a:pPr>
            <a:endParaRPr lang="en-US" dirty="0" smtClean="0"/>
          </a:p>
          <a:p>
            <a:pPr lvl="1"/>
            <a:r>
              <a:rPr lang="en-US" dirty="0"/>
              <a:t>M</a:t>
            </a:r>
            <a:r>
              <a:rPr lang="en-US" dirty="0" smtClean="0"/>
              <a:t>ore </a:t>
            </a:r>
            <a:r>
              <a:rPr lang="en-US" dirty="0"/>
              <a:t>restrictive plans cost </a:t>
            </a:r>
            <a:r>
              <a:rPr lang="en-US" dirty="0" smtClean="0"/>
              <a:t>less; and </a:t>
            </a:r>
            <a:r>
              <a:rPr lang="en-US" dirty="0"/>
              <a:t>more flexible plans cost more.</a:t>
            </a:r>
          </a:p>
          <a:p>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3" name="Content Placeholder 2"/>
          <p:cNvSpPr>
            <a:spLocks noGrp="1"/>
          </p:cNvSpPr>
          <p:nvPr>
            <p:ph idx="1"/>
          </p:nvPr>
        </p:nvSpPr>
        <p:spPr>
          <a:xfrm>
            <a:off x="457200" y="1371600"/>
            <a:ext cx="8229600" cy="4754563"/>
          </a:xfrm>
        </p:spPr>
        <p:txBody>
          <a:bodyPr>
            <a:normAutofit/>
          </a:bodyPr>
          <a:lstStyle/>
          <a:p>
            <a:pPr marL="0" lvl="0" indent="0">
              <a:buNone/>
            </a:pPr>
            <a:r>
              <a:rPr lang="en-US" dirty="0" smtClean="0">
                <a:solidFill>
                  <a:schemeClr val="tx1"/>
                </a:solidFill>
              </a:rPr>
              <a:t>2. Know </a:t>
            </a:r>
            <a:r>
              <a:rPr lang="en-US" dirty="0">
                <a:solidFill>
                  <a:schemeClr val="tx1"/>
                </a:solidFill>
              </a:rPr>
              <a:t>TERMINATION provisions – TWO KINDS:  </a:t>
            </a:r>
            <a:r>
              <a:rPr lang="en-US" b="1" u="sng" dirty="0">
                <a:solidFill>
                  <a:schemeClr val="tx1"/>
                </a:solidFill>
              </a:rPr>
              <a:t>with</a:t>
            </a:r>
            <a:r>
              <a:rPr lang="en-US" dirty="0">
                <a:solidFill>
                  <a:schemeClr val="tx1"/>
                </a:solidFill>
              </a:rPr>
              <a:t> and </a:t>
            </a:r>
            <a:r>
              <a:rPr lang="en-US" b="1" u="sng" dirty="0">
                <a:solidFill>
                  <a:schemeClr val="tx1"/>
                </a:solidFill>
              </a:rPr>
              <a:t>without</a:t>
            </a:r>
            <a:r>
              <a:rPr lang="en-US" dirty="0">
                <a:solidFill>
                  <a:schemeClr val="tx1"/>
                </a:solidFill>
              </a:rPr>
              <a:t> </a:t>
            </a:r>
            <a:r>
              <a:rPr lang="en-US" dirty="0" smtClean="0">
                <a:solidFill>
                  <a:schemeClr val="tx1"/>
                </a:solidFill>
              </a:rPr>
              <a:t>cause:</a:t>
            </a:r>
            <a:r>
              <a:rPr lang="en-US" dirty="0">
                <a:solidFill>
                  <a:schemeClr val="tx1"/>
                </a:solidFill>
              </a:rPr>
              <a:t> </a:t>
            </a:r>
            <a:endParaRPr lang="en-US" dirty="0" smtClean="0">
              <a:solidFill>
                <a:schemeClr val="tx1"/>
              </a:solidFill>
            </a:endParaRPr>
          </a:p>
          <a:p>
            <a:pPr marL="0" lvl="0" indent="0">
              <a:buNone/>
            </a:pPr>
            <a:endParaRPr lang="en-US" dirty="0">
              <a:solidFill>
                <a:schemeClr val="tx1"/>
              </a:solidFill>
            </a:endParaRPr>
          </a:p>
          <a:p>
            <a:r>
              <a:rPr lang="en-US" dirty="0">
                <a:solidFill>
                  <a:schemeClr val="tx1"/>
                </a:solidFill>
              </a:rPr>
              <a:t>A</a:t>
            </a:r>
            <a:r>
              <a:rPr lang="en-US" dirty="0" smtClean="0">
                <a:solidFill>
                  <a:schemeClr val="tx1"/>
                </a:solidFill>
              </a:rPr>
              <a:t>.  Can </a:t>
            </a:r>
            <a:r>
              <a:rPr lang="en-US" dirty="0">
                <a:solidFill>
                  <a:schemeClr val="tx1"/>
                </a:solidFill>
              </a:rPr>
              <a:t>the MCO terminate the contract “without cause”?</a:t>
            </a:r>
          </a:p>
          <a:p>
            <a:endParaRPr lang="en-US" dirty="0">
              <a:solidFill>
                <a:schemeClr val="tx1"/>
              </a:solidFill>
            </a:endParaRPr>
          </a:p>
          <a:p>
            <a:pPr lvl="1"/>
            <a:r>
              <a:rPr lang="en-US" dirty="0">
                <a:solidFill>
                  <a:schemeClr val="tx1"/>
                </a:solidFill>
              </a:rPr>
              <a:t>C</a:t>
            </a:r>
            <a:r>
              <a:rPr lang="en-US" dirty="0" smtClean="0">
                <a:solidFill>
                  <a:schemeClr val="tx1"/>
                </a:solidFill>
              </a:rPr>
              <a:t>ontracts may contain </a:t>
            </a:r>
            <a:r>
              <a:rPr lang="en-US" dirty="0">
                <a:solidFill>
                  <a:schemeClr val="tx1"/>
                </a:solidFill>
              </a:rPr>
              <a:t>provisions that allow the MCO to terminate </a:t>
            </a:r>
            <a:r>
              <a:rPr lang="en-US" dirty="0" smtClean="0">
                <a:solidFill>
                  <a:schemeClr val="tx1"/>
                </a:solidFill>
              </a:rPr>
              <a:t>for </a:t>
            </a:r>
            <a:r>
              <a:rPr lang="en-US" dirty="0">
                <a:solidFill>
                  <a:schemeClr val="tx1"/>
                </a:solidFill>
              </a:rPr>
              <a:t>any reason during the </a:t>
            </a:r>
            <a:r>
              <a:rPr lang="en-US" dirty="0" smtClean="0">
                <a:solidFill>
                  <a:schemeClr val="tx1"/>
                </a:solidFill>
              </a:rPr>
              <a:t>term.</a:t>
            </a:r>
            <a:endParaRPr lang="en-US" dirty="0">
              <a:solidFill>
                <a:schemeClr val="tx1"/>
              </a:solidFill>
            </a:endParaRPr>
          </a:p>
          <a:p>
            <a:pPr lvl="1"/>
            <a:r>
              <a:rPr lang="en-US" dirty="0">
                <a:solidFill>
                  <a:schemeClr val="tx1"/>
                </a:solidFill>
              </a:rPr>
              <a:t>Prior notice periods typically run from 60-120 </a:t>
            </a:r>
            <a:r>
              <a:rPr lang="en-US" dirty="0" smtClean="0">
                <a:solidFill>
                  <a:schemeClr val="tx1"/>
                </a:solidFill>
              </a:rPr>
              <a:t>days.</a:t>
            </a:r>
            <a:endParaRPr lang="en-US" dirty="0">
              <a:solidFill>
                <a:schemeClr val="tx1"/>
              </a:solidFill>
            </a:endParaRPr>
          </a:p>
          <a:p>
            <a:pPr lvl="1"/>
            <a:r>
              <a:rPr lang="en-US" dirty="0">
                <a:solidFill>
                  <a:schemeClr val="tx1"/>
                </a:solidFill>
              </a:rPr>
              <a:t>Some states regulate the use of without cause termination provisions.  Some require </a:t>
            </a:r>
            <a:r>
              <a:rPr lang="en-US" dirty="0" smtClean="0">
                <a:solidFill>
                  <a:schemeClr val="tx1"/>
                </a:solidFill>
              </a:rPr>
              <a:t>reciprocity.</a:t>
            </a:r>
          </a:p>
          <a:p>
            <a:pPr lvl="1"/>
            <a:r>
              <a:rPr lang="en-US" dirty="0" smtClean="0">
                <a:solidFill>
                  <a:schemeClr val="tx1"/>
                </a:solidFill>
              </a:rPr>
              <a:t>The </a:t>
            </a:r>
            <a:r>
              <a:rPr lang="en-US" dirty="0">
                <a:solidFill>
                  <a:schemeClr val="tx1"/>
                </a:solidFill>
              </a:rPr>
              <a:t>preferred termination without cause provision should allow termination </a:t>
            </a:r>
            <a:r>
              <a:rPr lang="en-US" dirty="0" smtClean="0">
                <a:solidFill>
                  <a:schemeClr val="tx1"/>
                </a:solidFill>
              </a:rPr>
              <a:t>by </a:t>
            </a:r>
            <a:r>
              <a:rPr lang="en-US" dirty="0">
                <a:solidFill>
                  <a:schemeClr val="tx1"/>
                </a:solidFill>
              </a:rPr>
              <a:t>EITHER PARTY with 120 DAYS NOTICE.</a:t>
            </a:r>
          </a:p>
          <a:p>
            <a:pPr lvl="1"/>
            <a:endParaRPr lang="en-US" dirty="0" smtClean="0">
              <a:solidFill>
                <a:schemeClr val="tx1">
                  <a:lumMod val="75000"/>
                  <a:lumOff val="25000"/>
                </a:schemeClr>
              </a:solidFill>
            </a:endParaRP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III. Managed Care Contract Provisions</a:t>
            </a:r>
          </a:p>
        </p:txBody>
      </p:sp>
      <p:sp>
        <p:nvSpPr>
          <p:cNvPr id="3" name="Content Placeholder 2"/>
          <p:cNvSpPr>
            <a:spLocks noGrp="1"/>
          </p:cNvSpPr>
          <p:nvPr>
            <p:ph idx="1"/>
          </p:nvPr>
        </p:nvSpPr>
        <p:spPr/>
        <p:txBody>
          <a:bodyPr>
            <a:normAutofit/>
          </a:bodyPr>
          <a:lstStyle/>
          <a:p>
            <a:pPr marL="0" indent="0">
              <a:buNone/>
            </a:pPr>
            <a:r>
              <a:rPr lang="en-US" dirty="0">
                <a:solidFill>
                  <a:schemeClr val="tx1"/>
                </a:solidFill>
              </a:rPr>
              <a:t>B</a:t>
            </a:r>
            <a:r>
              <a:rPr lang="en-US" dirty="0" smtClean="0">
                <a:solidFill>
                  <a:schemeClr val="tx1"/>
                </a:solidFill>
              </a:rPr>
              <a:t>.  Does </a:t>
            </a:r>
            <a:r>
              <a:rPr lang="en-US" dirty="0">
                <a:solidFill>
                  <a:schemeClr val="tx1"/>
                </a:solidFill>
              </a:rPr>
              <a:t>the contract allow termination “with cause” in the event of a material breach?</a:t>
            </a:r>
          </a:p>
          <a:p>
            <a:pPr marL="0" indent="0">
              <a:buNone/>
            </a:pPr>
            <a:endParaRPr lang="en-US" dirty="0">
              <a:solidFill>
                <a:schemeClr val="tx1"/>
              </a:solidFill>
            </a:endParaRPr>
          </a:p>
          <a:p>
            <a:pPr lvl="0"/>
            <a:r>
              <a:rPr lang="en-US" dirty="0">
                <a:solidFill>
                  <a:schemeClr val="tx1"/>
                </a:solidFill>
              </a:rPr>
              <a:t>What is the notice period for the with cause termination, and does it allow </a:t>
            </a:r>
            <a:r>
              <a:rPr lang="en-US" dirty="0" smtClean="0">
                <a:solidFill>
                  <a:schemeClr val="tx1"/>
                </a:solidFill>
              </a:rPr>
              <a:t>an opportunity </a:t>
            </a:r>
            <a:r>
              <a:rPr lang="en-US" dirty="0">
                <a:solidFill>
                  <a:schemeClr val="tx1"/>
                </a:solidFill>
              </a:rPr>
              <a:t>to cure the breach?</a:t>
            </a:r>
          </a:p>
          <a:p>
            <a:pPr marL="0" indent="0">
              <a:buNone/>
            </a:pPr>
            <a:endParaRPr lang="en-US" dirty="0">
              <a:solidFill>
                <a:schemeClr val="tx1"/>
              </a:solidFill>
            </a:endParaRPr>
          </a:p>
          <a:p>
            <a:pPr lvl="0"/>
            <a:r>
              <a:rPr lang="en-US" dirty="0">
                <a:solidFill>
                  <a:schemeClr val="tx1"/>
                </a:solidFill>
              </a:rPr>
              <a:t>How is with cause defined?  </a:t>
            </a:r>
            <a:endParaRPr lang="en-US" dirty="0" smtClean="0">
              <a:solidFill>
                <a:schemeClr val="tx1"/>
              </a:solidFill>
            </a:endParaRPr>
          </a:p>
          <a:p>
            <a:pPr marL="0" lvl="0" indent="0">
              <a:buNone/>
            </a:pPr>
            <a:endParaRPr lang="en-US" dirty="0">
              <a:solidFill>
                <a:schemeClr val="tx1"/>
              </a:solidFill>
            </a:endParaRPr>
          </a:p>
          <a:p>
            <a:pPr lvl="0"/>
            <a:r>
              <a:rPr lang="en-US" dirty="0" smtClean="0">
                <a:solidFill>
                  <a:schemeClr val="tx1"/>
                </a:solidFill>
              </a:rPr>
              <a:t>The </a:t>
            </a:r>
            <a:r>
              <a:rPr lang="en-US" dirty="0">
                <a:solidFill>
                  <a:schemeClr val="tx1"/>
                </a:solidFill>
              </a:rPr>
              <a:t>preferred termination with cause provision should allow termination for cause </a:t>
            </a:r>
            <a:r>
              <a:rPr lang="en-US" dirty="0" smtClean="0">
                <a:solidFill>
                  <a:schemeClr val="tx1"/>
                </a:solidFill>
              </a:rPr>
              <a:t>by EITHER PARTY in </a:t>
            </a:r>
            <a:r>
              <a:rPr lang="en-US" dirty="0">
                <a:solidFill>
                  <a:schemeClr val="tx1"/>
                </a:solidFill>
              </a:rPr>
              <a:t>the event of a MATERIAL BREACH with a 60-DAY PRIOR NOTICE PERIOD that allows the breaching party the OPPORTUNITY TO CURE.</a:t>
            </a:r>
          </a:p>
          <a:p>
            <a:endParaRPr lang="en-US" b="1" dirty="0" smtClean="0">
              <a:solidFill>
                <a:schemeClr val="tx1">
                  <a:lumMod val="75000"/>
                  <a:lumOff val="25000"/>
                </a:schemeClr>
              </a:solidFill>
            </a:endParaRPr>
          </a:p>
        </p:txBody>
      </p:sp>
    </p:spTree>
    <p:extLst>
      <p:ext uri="{BB962C8B-B14F-4D97-AF65-F5344CB8AC3E}">
        <p14:creationId xmlns="" xmlns:p14="http://schemas.microsoft.com/office/powerpoint/2010/main" val="2344439781"/>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III. Managed Care Contract Provisions</a:t>
            </a:r>
          </a:p>
        </p:txBody>
      </p:sp>
      <p:sp>
        <p:nvSpPr>
          <p:cNvPr id="3" name="Content Placeholder 2"/>
          <p:cNvSpPr>
            <a:spLocks noGrp="1"/>
          </p:cNvSpPr>
          <p:nvPr>
            <p:ph idx="1"/>
          </p:nvPr>
        </p:nvSpPr>
        <p:spPr>
          <a:xfrm>
            <a:off x="457200" y="1524000"/>
            <a:ext cx="8229600" cy="4800600"/>
          </a:xfrm>
        </p:spPr>
        <p:txBody>
          <a:bodyPr>
            <a:normAutofit fontScale="92500"/>
          </a:bodyPr>
          <a:lstStyle/>
          <a:p>
            <a:pPr marL="0" lvl="0" indent="0">
              <a:buNone/>
            </a:pPr>
            <a:r>
              <a:rPr lang="en-US" dirty="0" smtClean="0">
                <a:solidFill>
                  <a:schemeClr val="tx1"/>
                </a:solidFill>
              </a:rPr>
              <a:t>C. Know </a:t>
            </a:r>
            <a:r>
              <a:rPr lang="en-US" dirty="0">
                <a:solidFill>
                  <a:schemeClr val="tx1"/>
                </a:solidFill>
              </a:rPr>
              <a:t>what DUE PROCESS, if any, the MCO is obligated to afford.  </a:t>
            </a:r>
          </a:p>
          <a:p>
            <a:pPr marL="0" indent="0">
              <a:buNone/>
            </a:pPr>
            <a:endParaRPr lang="en-US" dirty="0">
              <a:solidFill>
                <a:schemeClr val="tx1"/>
              </a:solidFill>
            </a:endParaRPr>
          </a:p>
          <a:p>
            <a:pPr lvl="0"/>
            <a:r>
              <a:rPr lang="en-US" dirty="0">
                <a:solidFill>
                  <a:schemeClr val="tx1"/>
                </a:solidFill>
              </a:rPr>
              <a:t>The contract may not </a:t>
            </a:r>
            <a:r>
              <a:rPr lang="en-US" dirty="0" smtClean="0">
                <a:solidFill>
                  <a:schemeClr val="tx1"/>
                </a:solidFill>
              </a:rPr>
              <a:t>include; ask </a:t>
            </a:r>
            <a:r>
              <a:rPr lang="en-US" dirty="0">
                <a:solidFill>
                  <a:schemeClr val="tx1"/>
                </a:solidFill>
              </a:rPr>
              <a:t>for any extra-contractual documents that outline due process rights.  </a:t>
            </a:r>
            <a:endParaRPr lang="en-US" dirty="0" smtClean="0">
              <a:solidFill>
                <a:schemeClr val="tx1"/>
              </a:solidFill>
            </a:endParaRPr>
          </a:p>
          <a:p>
            <a:pPr lvl="0"/>
            <a:endParaRPr lang="en-US" dirty="0">
              <a:solidFill>
                <a:schemeClr val="tx1"/>
              </a:solidFill>
            </a:endParaRPr>
          </a:p>
          <a:p>
            <a:pPr lvl="0"/>
            <a:r>
              <a:rPr lang="en-US" dirty="0" smtClean="0">
                <a:solidFill>
                  <a:schemeClr val="tx1"/>
                </a:solidFill>
              </a:rPr>
              <a:t>State </a:t>
            </a:r>
            <a:r>
              <a:rPr lang="en-US" dirty="0">
                <a:solidFill>
                  <a:schemeClr val="tx1"/>
                </a:solidFill>
              </a:rPr>
              <a:t>law may require procedural due process.  A number of states have </a:t>
            </a:r>
            <a:r>
              <a:rPr lang="en-US" dirty="0" smtClean="0">
                <a:solidFill>
                  <a:schemeClr val="tx1"/>
                </a:solidFill>
              </a:rPr>
              <a:t>specified </a:t>
            </a:r>
            <a:r>
              <a:rPr lang="en-US" dirty="0">
                <a:solidFill>
                  <a:schemeClr val="tx1"/>
                </a:solidFill>
              </a:rPr>
              <a:t>the due process that must be provided by MCOs prior to </a:t>
            </a:r>
            <a:r>
              <a:rPr lang="en-US" dirty="0" smtClean="0">
                <a:solidFill>
                  <a:schemeClr val="tx1"/>
                </a:solidFill>
              </a:rPr>
              <a:t>termination:</a:t>
            </a:r>
          </a:p>
          <a:p>
            <a:pPr lvl="1"/>
            <a:endParaRPr lang="en-US" dirty="0">
              <a:solidFill>
                <a:schemeClr val="tx1"/>
              </a:solidFill>
            </a:endParaRPr>
          </a:p>
          <a:p>
            <a:pPr lvl="1"/>
            <a:r>
              <a:rPr lang="en-US" dirty="0" smtClean="0"/>
              <a:t>Written </a:t>
            </a:r>
            <a:r>
              <a:rPr lang="en-US" dirty="0"/>
              <a:t>notice that describes basis for termination;</a:t>
            </a:r>
          </a:p>
          <a:p>
            <a:pPr lvl="1"/>
            <a:r>
              <a:rPr lang="en-US" dirty="0"/>
              <a:t>Allowing access to any MCO documents supporting the termination; and</a:t>
            </a:r>
          </a:p>
          <a:p>
            <a:pPr lvl="1"/>
            <a:r>
              <a:rPr lang="en-US" dirty="0"/>
              <a:t>Providing the right to request a hearing to challenge</a:t>
            </a:r>
            <a:r>
              <a:rPr lang="en-US" dirty="0" smtClean="0"/>
              <a:t>.</a:t>
            </a:r>
            <a:endParaRPr lang="en-US" dirty="0">
              <a:solidFill>
                <a:schemeClr val="tx1"/>
              </a:solidFill>
            </a:endParaRPr>
          </a:p>
          <a:p>
            <a:pPr marL="0" indent="0">
              <a:buNone/>
            </a:pPr>
            <a:r>
              <a:rPr lang="en-US" dirty="0"/>
              <a:t> </a:t>
            </a:r>
          </a:p>
          <a:p>
            <a:endParaRPr lang="en-US" b="1" dirty="0" smtClean="0">
              <a:solidFill>
                <a:schemeClr val="tx1">
                  <a:lumMod val="75000"/>
                  <a:lumOff val="25000"/>
                </a:schemeClr>
              </a:solidFill>
            </a:endParaRP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III. Managed Care Contract Provisions</a:t>
            </a:r>
          </a:p>
        </p:txBody>
      </p:sp>
      <p:sp>
        <p:nvSpPr>
          <p:cNvPr id="3" name="Content Placeholder 2"/>
          <p:cNvSpPr>
            <a:spLocks noGrp="1"/>
          </p:cNvSpPr>
          <p:nvPr>
            <p:ph idx="1"/>
          </p:nvPr>
        </p:nvSpPr>
        <p:spPr/>
        <p:txBody>
          <a:bodyPr>
            <a:normAutofit/>
          </a:bodyPr>
          <a:lstStyle/>
          <a:p>
            <a:pPr marL="0" lvl="0" indent="0">
              <a:buNone/>
            </a:pPr>
            <a:r>
              <a:rPr lang="en-US" dirty="0" smtClean="0">
                <a:solidFill>
                  <a:schemeClr val="tx1"/>
                </a:solidFill>
              </a:rPr>
              <a:t>3. Know </a:t>
            </a:r>
            <a:r>
              <a:rPr lang="en-US" dirty="0">
                <a:solidFill>
                  <a:schemeClr val="tx1"/>
                </a:solidFill>
              </a:rPr>
              <a:t>the RENEWAL terms – Evergreen </a:t>
            </a:r>
            <a:r>
              <a:rPr lang="en-US" dirty="0" smtClean="0">
                <a:solidFill>
                  <a:schemeClr val="tx1"/>
                </a:solidFill>
              </a:rPr>
              <a:t>Provisions</a:t>
            </a:r>
            <a:r>
              <a:rPr lang="en-US" dirty="0">
                <a:solidFill>
                  <a:schemeClr val="tx1"/>
                </a:solidFill>
              </a:rPr>
              <a:t> </a:t>
            </a:r>
          </a:p>
          <a:p>
            <a:pPr lvl="0"/>
            <a:r>
              <a:rPr lang="en-US" dirty="0" smtClean="0">
                <a:solidFill>
                  <a:schemeClr val="tx1"/>
                </a:solidFill>
              </a:rPr>
              <a:t>Knowing </a:t>
            </a:r>
            <a:r>
              <a:rPr lang="en-US" dirty="0">
                <a:solidFill>
                  <a:schemeClr val="tx1"/>
                </a:solidFill>
              </a:rPr>
              <a:t>when </a:t>
            </a:r>
            <a:r>
              <a:rPr lang="en-US" dirty="0" smtClean="0">
                <a:solidFill>
                  <a:schemeClr val="tx1"/>
                </a:solidFill>
              </a:rPr>
              <a:t>to renegotiate requires </a:t>
            </a:r>
            <a:r>
              <a:rPr lang="en-US" dirty="0">
                <a:solidFill>
                  <a:schemeClr val="tx1"/>
                </a:solidFill>
              </a:rPr>
              <a:t>knowing the time of the contract’s renewal.</a:t>
            </a:r>
          </a:p>
          <a:p>
            <a:endParaRPr lang="en-US" dirty="0">
              <a:solidFill>
                <a:schemeClr val="tx1"/>
              </a:solidFill>
            </a:endParaRPr>
          </a:p>
          <a:p>
            <a:pPr lvl="0"/>
            <a:r>
              <a:rPr lang="en-US" dirty="0">
                <a:solidFill>
                  <a:schemeClr val="tx1"/>
                </a:solidFill>
              </a:rPr>
              <a:t>Be aware of EVERGREEN provisions that allow for automatic renewal by default.</a:t>
            </a:r>
          </a:p>
          <a:p>
            <a:endParaRPr lang="en-US" dirty="0"/>
          </a:p>
          <a:p>
            <a:pPr lvl="1"/>
            <a:r>
              <a:rPr lang="en-US" dirty="0"/>
              <a:t>A</a:t>
            </a:r>
            <a:r>
              <a:rPr lang="en-US" dirty="0" smtClean="0"/>
              <a:t>utomatically </a:t>
            </a:r>
            <a:r>
              <a:rPr lang="en-US" dirty="0"/>
              <a:t>renews at the end of the contract term, unless one party gives the other </a:t>
            </a:r>
            <a:r>
              <a:rPr lang="en-US" dirty="0" smtClean="0"/>
              <a:t>notice </a:t>
            </a:r>
            <a:r>
              <a:rPr lang="en-US" dirty="0"/>
              <a:t>of nonrenewal.  </a:t>
            </a:r>
          </a:p>
          <a:p>
            <a:endParaRPr lang="en-US" dirty="0"/>
          </a:p>
          <a:p>
            <a:pPr lvl="1"/>
            <a:r>
              <a:rPr lang="en-US" dirty="0"/>
              <a:t>N</a:t>
            </a:r>
            <a:r>
              <a:rPr lang="en-US" dirty="0" smtClean="0"/>
              <a:t>otice </a:t>
            </a:r>
            <a:r>
              <a:rPr lang="en-US" dirty="0"/>
              <a:t>of nonrenewal </a:t>
            </a:r>
            <a:r>
              <a:rPr lang="en-US" dirty="0" smtClean="0"/>
              <a:t>often must </a:t>
            </a:r>
            <a:r>
              <a:rPr lang="en-US" dirty="0"/>
              <a:t>be given within a specified time period prior to the end of the current </a:t>
            </a:r>
            <a:r>
              <a:rPr lang="en-US" dirty="0" smtClean="0"/>
              <a:t>term</a:t>
            </a:r>
            <a:r>
              <a:rPr lang="en-US" dirty="0"/>
              <a:t>.</a:t>
            </a:r>
          </a:p>
          <a:p>
            <a:endParaRPr lang="en-US" b="1" dirty="0" smtClean="0">
              <a:solidFill>
                <a:schemeClr val="tx1">
                  <a:lumMod val="75000"/>
                  <a:lumOff val="25000"/>
                </a:schemeClr>
              </a:solidFill>
            </a:endParaRPr>
          </a:p>
        </p:txBody>
      </p:sp>
    </p:spTree>
    <p:extLst>
      <p:ext uri="{BB962C8B-B14F-4D97-AF65-F5344CB8AC3E}">
        <p14:creationId xmlns="" xmlns:p14="http://schemas.microsoft.com/office/powerpoint/2010/main" val="58833792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III. Managed Care Contract Provisions</a:t>
            </a:r>
          </a:p>
        </p:txBody>
      </p:sp>
      <p:sp>
        <p:nvSpPr>
          <p:cNvPr id="3" name="Content Placeholder 2"/>
          <p:cNvSpPr>
            <a:spLocks noGrp="1"/>
          </p:cNvSpPr>
          <p:nvPr>
            <p:ph idx="1"/>
          </p:nvPr>
        </p:nvSpPr>
        <p:spPr/>
        <p:txBody>
          <a:bodyPr>
            <a:normAutofit/>
          </a:bodyPr>
          <a:lstStyle/>
          <a:p>
            <a:pPr marL="0" lvl="0" indent="0">
              <a:buNone/>
            </a:pPr>
            <a:r>
              <a:rPr lang="en-US" dirty="0"/>
              <a:t>  </a:t>
            </a:r>
            <a:endParaRPr lang="en-US" dirty="0">
              <a:solidFill>
                <a:schemeClr val="tx1"/>
              </a:solidFill>
            </a:endParaRPr>
          </a:p>
          <a:p>
            <a:pPr lvl="0"/>
            <a:r>
              <a:rPr lang="en-US" dirty="0">
                <a:solidFill>
                  <a:schemeClr val="tx1"/>
                </a:solidFill>
              </a:rPr>
              <a:t>From the </a:t>
            </a:r>
            <a:r>
              <a:rPr lang="en-US" dirty="0" smtClean="0">
                <a:solidFill>
                  <a:schemeClr val="tx1"/>
                </a:solidFill>
              </a:rPr>
              <a:t>provider’s </a:t>
            </a:r>
            <a:r>
              <a:rPr lang="en-US" dirty="0">
                <a:solidFill>
                  <a:schemeClr val="tx1"/>
                </a:solidFill>
              </a:rPr>
              <a:t>perspective, the preferred provision is an evergreen clause that automatically renews unless a party gives the other 120 DAYS NOTICE OF NONRENEWAL prior to the expiration of the term of the contract.</a:t>
            </a:r>
          </a:p>
          <a:p>
            <a:endParaRPr lang="en-US" b="1" dirty="0" smtClean="0">
              <a:solidFill>
                <a:schemeClr val="tx1">
                  <a:lumMod val="75000"/>
                  <a:lumOff val="25000"/>
                </a:schemeClr>
              </a:solidFill>
            </a:endParaRPr>
          </a:p>
        </p:txBody>
      </p:sp>
    </p:spTree>
    <p:extLst>
      <p:ext uri="{BB962C8B-B14F-4D97-AF65-F5344CB8AC3E}">
        <p14:creationId xmlns="" xmlns:p14="http://schemas.microsoft.com/office/powerpoint/2010/main" val="2001581723"/>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marL="0" lvl="0" indent="0">
              <a:buNone/>
            </a:pPr>
            <a:r>
              <a:rPr lang="en-US" dirty="0" smtClean="0">
                <a:solidFill>
                  <a:schemeClr val="tx1"/>
                </a:solidFill>
              </a:rPr>
              <a:t>4. Pay </a:t>
            </a:r>
            <a:r>
              <a:rPr lang="en-US" dirty="0">
                <a:solidFill>
                  <a:schemeClr val="tx1"/>
                </a:solidFill>
              </a:rPr>
              <a:t>attention to the contract’s definition of EMERGENCY SERVICES</a:t>
            </a:r>
            <a:r>
              <a:rPr lang="en-US" dirty="0" smtClean="0">
                <a:solidFill>
                  <a:schemeClr val="tx1"/>
                </a:solidFill>
              </a:rPr>
              <a:t>:</a:t>
            </a:r>
            <a:endParaRPr lang="en-US" dirty="0">
              <a:solidFill>
                <a:schemeClr val="tx1"/>
              </a:solidFill>
            </a:endParaRPr>
          </a:p>
          <a:p>
            <a:r>
              <a:rPr lang="en-US" dirty="0">
                <a:solidFill>
                  <a:schemeClr val="tx1"/>
                </a:solidFill>
              </a:rPr>
              <a:t>The preauthorization procedure required before performing services </a:t>
            </a:r>
            <a:r>
              <a:rPr lang="en-US" dirty="0" smtClean="0">
                <a:solidFill>
                  <a:schemeClr val="tx1"/>
                </a:solidFill>
              </a:rPr>
              <a:t>is </a:t>
            </a:r>
            <a:r>
              <a:rPr lang="en-US" dirty="0">
                <a:solidFill>
                  <a:schemeClr val="tx1"/>
                </a:solidFill>
              </a:rPr>
              <a:t>not required for Emergency Services. </a:t>
            </a:r>
            <a:endParaRPr lang="en-US" dirty="0" smtClean="0">
              <a:solidFill>
                <a:schemeClr val="tx1"/>
              </a:solidFill>
            </a:endParaRPr>
          </a:p>
          <a:p>
            <a:pPr marL="0" indent="0">
              <a:buNone/>
            </a:pPr>
            <a:endParaRPr lang="en-US" dirty="0">
              <a:solidFill>
                <a:schemeClr val="tx1"/>
              </a:solidFill>
            </a:endParaRPr>
          </a:p>
          <a:p>
            <a:pPr lvl="0"/>
            <a:r>
              <a:rPr lang="en-US" dirty="0" smtClean="0">
                <a:solidFill>
                  <a:schemeClr val="tx1"/>
                </a:solidFill>
              </a:rPr>
              <a:t>This definition is the basis </a:t>
            </a:r>
            <a:r>
              <a:rPr lang="en-US" dirty="0">
                <a:solidFill>
                  <a:schemeClr val="tx1"/>
                </a:solidFill>
              </a:rPr>
              <a:t>for many payment disputes. </a:t>
            </a:r>
            <a:r>
              <a:rPr lang="en-US" dirty="0" smtClean="0">
                <a:solidFill>
                  <a:schemeClr val="tx1"/>
                </a:solidFill>
              </a:rPr>
              <a:t> </a:t>
            </a:r>
          </a:p>
          <a:p>
            <a:pPr marL="0" lvl="0" indent="0">
              <a:buNone/>
            </a:pPr>
            <a:endParaRPr lang="en-US" dirty="0" smtClean="0"/>
          </a:p>
          <a:p>
            <a:pPr lvl="1"/>
            <a:r>
              <a:rPr lang="en-US" u="sng" dirty="0" smtClean="0"/>
              <a:t>Emergency Services</a:t>
            </a:r>
            <a:r>
              <a:rPr lang="en-US" dirty="0" smtClean="0"/>
              <a:t>: </a:t>
            </a:r>
          </a:p>
          <a:p>
            <a:pPr lvl="2"/>
            <a:r>
              <a:rPr lang="en-US" dirty="0" smtClean="0"/>
              <a:t>health </a:t>
            </a:r>
            <a:r>
              <a:rPr lang="en-US" dirty="0"/>
              <a:t>care services provided in a hospital emergency department, free-standing emergency services facility, or comparable facility, to evaluate and stabilize a medical condition of a recent onset and severity, including severe pain, that would lead a prudent layperson possessing an average knowledge of medicine and health to believe that the person’s condition, sickness, or injury is of such a nature that failure to obtain immediate medical care could result in</a:t>
            </a:r>
            <a:r>
              <a:rPr lang="en-US" dirty="0" smtClean="0"/>
              <a:t>:</a:t>
            </a:r>
            <a:r>
              <a:rPr lang="en-US" dirty="0"/>
              <a:t> </a:t>
            </a:r>
            <a:r>
              <a:rPr lang="en-US" dirty="0" smtClean="0"/>
              <a:t>(</a:t>
            </a:r>
            <a:r>
              <a:rPr lang="en-US" dirty="0"/>
              <a:t>i) placing the person’s health in serious jeopardy</a:t>
            </a:r>
            <a:r>
              <a:rPr lang="en-US" dirty="0" smtClean="0"/>
              <a:t>;</a:t>
            </a:r>
            <a:r>
              <a:rPr lang="en-US" dirty="0"/>
              <a:t> </a:t>
            </a:r>
            <a:r>
              <a:rPr lang="en-US" dirty="0" smtClean="0"/>
              <a:t>(</a:t>
            </a:r>
            <a:r>
              <a:rPr lang="en-US" dirty="0"/>
              <a:t>ii) serious impairment to bodily functions</a:t>
            </a:r>
            <a:r>
              <a:rPr lang="en-US" dirty="0" smtClean="0"/>
              <a:t>;</a:t>
            </a:r>
            <a:r>
              <a:rPr lang="en-US" dirty="0"/>
              <a:t> </a:t>
            </a:r>
            <a:r>
              <a:rPr lang="en-US" dirty="0" smtClean="0"/>
              <a:t>(</a:t>
            </a:r>
            <a:r>
              <a:rPr lang="en-US" dirty="0"/>
              <a:t>iii) serious dysfunction of a bodily organ or part</a:t>
            </a:r>
            <a:r>
              <a:rPr lang="en-US" dirty="0" smtClean="0"/>
              <a:t>;</a:t>
            </a:r>
            <a:r>
              <a:rPr lang="en-US" dirty="0"/>
              <a:t> </a:t>
            </a:r>
            <a:r>
              <a:rPr lang="en-US" dirty="0" smtClean="0"/>
              <a:t>(</a:t>
            </a:r>
            <a:r>
              <a:rPr lang="en-US" dirty="0"/>
              <a:t>iv) serious disfigurement; </a:t>
            </a:r>
            <a:r>
              <a:rPr lang="en-US" dirty="0" smtClean="0"/>
              <a:t>or</a:t>
            </a:r>
            <a:r>
              <a:rPr lang="en-US" dirty="0"/>
              <a:t> </a:t>
            </a:r>
            <a:r>
              <a:rPr lang="en-US" dirty="0" smtClean="0"/>
              <a:t>(v</a:t>
            </a:r>
            <a:r>
              <a:rPr lang="en-US" dirty="0"/>
              <a:t>) in the case of a pregnant woman, serious jeopardy to the health of the fetus.</a:t>
            </a:r>
          </a:p>
          <a:p>
            <a:endParaRPr lang="en-US" dirty="0"/>
          </a:p>
          <a:p>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3" name="Content Placeholder 2"/>
          <p:cNvSpPr>
            <a:spLocks noGrp="1"/>
          </p:cNvSpPr>
          <p:nvPr>
            <p:ph idx="1"/>
          </p:nvPr>
        </p:nvSpPr>
        <p:spPr/>
        <p:txBody>
          <a:bodyPr>
            <a:normAutofit fontScale="92500" lnSpcReduction="20000"/>
          </a:bodyPr>
          <a:lstStyle/>
          <a:p>
            <a:pPr marL="0" lvl="0" indent="0">
              <a:buNone/>
            </a:pPr>
            <a:r>
              <a:rPr lang="en-US" sz="2400" dirty="0" smtClean="0">
                <a:solidFill>
                  <a:schemeClr val="tx1"/>
                </a:solidFill>
              </a:rPr>
              <a:t>5. Know </a:t>
            </a:r>
            <a:r>
              <a:rPr lang="en-US" sz="2400" dirty="0">
                <a:solidFill>
                  <a:schemeClr val="tx1"/>
                </a:solidFill>
              </a:rPr>
              <a:t>the criteria used to determine MEDICAL NECESSITY and what recourse you have to challenge denials</a:t>
            </a:r>
            <a:r>
              <a:rPr lang="en-US" sz="2400" dirty="0" smtClean="0">
                <a:solidFill>
                  <a:schemeClr val="tx1"/>
                </a:solidFill>
              </a:rPr>
              <a:t>.</a:t>
            </a:r>
            <a:endParaRPr lang="en-US" sz="2400" dirty="0">
              <a:solidFill>
                <a:schemeClr val="tx1"/>
              </a:solidFill>
            </a:endParaRPr>
          </a:p>
          <a:p>
            <a:pPr marL="0" indent="0">
              <a:buNone/>
            </a:pPr>
            <a:r>
              <a:rPr lang="en-US" sz="2400" dirty="0">
                <a:solidFill>
                  <a:schemeClr val="tx1"/>
                </a:solidFill>
              </a:rPr>
              <a:t> </a:t>
            </a:r>
          </a:p>
          <a:p>
            <a:pPr lvl="0"/>
            <a:r>
              <a:rPr lang="en-US" sz="2400" dirty="0">
                <a:solidFill>
                  <a:schemeClr val="tx1"/>
                </a:solidFill>
              </a:rPr>
              <a:t>C</a:t>
            </a:r>
            <a:r>
              <a:rPr lang="en-US" sz="2400" dirty="0" smtClean="0">
                <a:solidFill>
                  <a:schemeClr val="tx1"/>
                </a:solidFill>
              </a:rPr>
              <a:t>ontracts </a:t>
            </a:r>
            <a:r>
              <a:rPr lang="en-US" sz="2400" dirty="0">
                <a:solidFill>
                  <a:schemeClr val="tx1"/>
                </a:solidFill>
              </a:rPr>
              <a:t>usually state that you will be paid for providing “Covered Services.”  There are at least two </a:t>
            </a:r>
            <a:r>
              <a:rPr lang="en-US" sz="2400" dirty="0" smtClean="0">
                <a:solidFill>
                  <a:schemeClr val="tx1"/>
                </a:solidFill>
              </a:rPr>
              <a:t>components that qualify </a:t>
            </a:r>
            <a:r>
              <a:rPr lang="en-US" sz="2400" dirty="0">
                <a:solidFill>
                  <a:schemeClr val="tx1"/>
                </a:solidFill>
              </a:rPr>
              <a:t>as a Covered Service:</a:t>
            </a:r>
          </a:p>
          <a:p>
            <a:pPr marL="0" indent="0">
              <a:buNone/>
            </a:pPr>
            <a:endParaRPr lang="en-US" sz="2400" dirty="0">
              <a:solidFill>
                <a:schemeClr val="tx1"/>
              </a:solidFill>
            </a:endParaRPr>
          </a:p>
          <a:p>
            <a:pPr lvl="1"/>
            <a:r>
              <a:rPr lang="en-US" sz="2300" dirty="0" smtClean="0">
                <a:solidFill>
                  <a:schemeClr val="tx1"/>
                </a:solidFill>
              </a:rPr>
              <a:t>The </a:t>
            </a:r>
            <a:r>
              <a:rPr lang="en-US" sz="2300" dirty="0">
                <a:solidFill>
                  <a:schemeClr val="tx1"/>
                </a:solidFill>
              </a:rPr>
              <a:t>service must be a benefit that is included within the patient/subscriber’s health benefit plan package.</a:t>
            </a:r>
          </a:p>
          <a:p>
            <a:endParaRPr lang="en-US" sz="2400" dirty="0">
              <a:solidFill>
                <a:schemeClr val="tx1"/>
              </a:solidFill>
            </a:endParaRPr>
          </a:p>
          <a:p>
            <a:pPr lvl="1"/>
            <a:r>
              <a:rPr lang="en-US" sz="2300" dirty="0" smtClean="0">
                <a:solidFill>
                  <a:schemeClr val="tx1"/>
                </a:solidFill>
              </a:rPr>
              <a:t>The </a:t>
            </a:r>
            <a:r>
              <a:rPr lang="en-US" sz="2300" dirty="0">
                <a:solidFill>
                  <a:schemeClr val="tx1"/>
                </a:solidFill>
              </a:rPr>
              <a:t>service must be medically necessary.</a:t>
            </a:r>
          </a:p>
          <a:p>
            <a:endParaRPr lang="en-US" sz="2400" dirty="0">
              <a:solidFill>
                <a:schemeClr val="tx1"/>
              </a:solidFill>
            </a:endParaRPr>
          </a:p>
          <a:p>
            <a:pPr lvl="0"/>
            <a:r>
              <a:rPr lang="en-US" sz="2400" dirty="0">
                <a:solidFill>
                  <a:schemeClr val="tx1"/>
                </a:solidFill>
              </a:rPr>
              <a:t>If </a:t>
            </a:r>
            <a:r>
              <a:rPr lang="en-US" sz="2400" dirty="0" smtClean="0">
                <a:solidFill>
                  <a:schemeClr val="tx1"/>
                </a:solidFill>
              </a:rPr>
              <a:t>the agreement </a:t>
            </a:r>
            <a:r>
              <a:rPr lang="en-US" sz="2400" dirty="0">
                <a:solidFill>
                  <a:schemeClr val="tx1"/>
                </a:solidFill>
              </a:rPr>
              <a:t>does not define medical necessity, </a:t>
            </a:r>
            <a:r>
              <a:rPr lang="en-US" sz="2400" dirty="0" smtClean="0">
                <a:solidFill>
                  <a:schemeClr val="tx1"/>
                </a:solidFill>
              </a:rPr>
              <a:t>ask </a:t>
            </a:r>
            <a:r>
              <a:rPr lang="en-US" sz="2400" dirty="0">
                <a:solidFill>
                  <a:schemeClr val="tx1"/>
                </a:solidFill>
              </a:rPr>
              <a:t>for any extra-contractual documents </a:t>
            </a:r>
            <a:r>
              <a:rPr lang="en-US" sz="2400" dirty="0" smtClean="0">
                <a:solidFill>
                  <a:schemeClr val="tx1"/>
                </a:solidFill>
              </a:rPr>
              <a:t>defining the </a:t>
            </a:r>
            <a:r>
              <a:rPr lang="en-US" sz="2400" dirty="0">
                <a:solidFill>
                  <a:schemeClr val="tx1"/>
                </a:solidFill>
              </a:rPr>
              <a:t>term.</a:t>
            </a:r>
          </a:p>
          <a:p>
            <a:endParaRPr lang="en-US" sz="2400" dirty="0"/>
          </a:p>
          <a:p>
            <a:endParaRPr lang="en-US" sz="2300" b="1" dirty="0">
              <a:solidFill>
                <a:schemeClr val="tx1">
                  <a:lumMod val="75000"/>
                  <a:lumOff val="25000"/>
                </a:schemeClr>
              </a:solidFill>
            </a:endParaRP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Managed Care Contract Provisions</a:t>
            </a:r>
            <a:endParaRPr lang="en-US" dirty="0"/>
          </a:p>
        </p:txBody>
      </p:sp>
      <p:sp>
        <p:nvSpPr>
          <p:cNvPr id="5" name="Content Placeholder 4"/>
          <p:cNvSpPr>
            <a:spLocks noGrp="1"/>
          </p:cNvSpPr>
          <p:nvPr>
            <p:ph idx="1"/>
          </p:nvPr>
        </p:nvSpPr>
        <p:spPr/>
        <p:txBody>
          <a:bodyPr>
            <a:normAutofit/>
          </a:bodyPr>
          <a:lstStyle/>
          <a:p>
            <a:pPr marL="0" lvl="0" indent="0">
              <a:buNone/>
            </a:pPr>
            <a:r>
              <a:rPr lang="en-US" dirty="0">
                <a:solidFill>
                  <a:schemeClr val="tx1"/>
                </a:solidFill>
              </a:rPr>
              <a:t>To what extent can the MCO use cost considerations as part of the medical necessity criteria?</a:t>
            </a:r>
          </a:p>
          <a:p>
            <a:pPr marL="0" indent="0">
              <a:buNone/>
            </a:pPr>
            <a:endParaRPr lang="en-US" dirty="0">
              <a:solidFill>
                <a:schemeClr val="tx1"/>
              </a:solidFill>
            </a:endParaRPr>
          </a:p>
          <a:p>
            <a:pPr lvl="0"/>
            <a:r>
              <a:rPr lang="en-US" dirty="0" smtClean="0">
                <a:solidFill>
                  <a:schemeClr val="tx1"/>
                </a:solidFill>
              </a:rPr>
              <a:t>AMA </a:t>
            </a:r>
            <a:r>
              <a:rPr lang="en-US" dirty="0">
                <a:solidFill>
                  <a:schemeClr val="tx1"/>
                </a:solidFill>
              </a:rPr>
              <a:t>strongly believes that cost factors should </a:t>
            </a:r>
            <a:r>
              <a:rPr lang="en-US" u="sng" dirty="0">
                <a:solidFill>
                  <a:schemeClr val="tx1"/>
                </a:solidFill>
              </a:rPr>
              <a:t>not</a:t>
            </a:r>
            <a:r>
              <a:rPr lang="en-US" dirty="0">
                <a:solidFill>
                  <a:schemeClr val="tx1"/>
                </a:solidFill>
              </a:rPr>
              <a:t> influence medical necessity determinations.</a:t>
            </a:r>
          </a:p>
          <a:p>
            <a:endParaRPr lang="en-US" dirty="0">
              <a:solidFill>
                <a:schemeClr val="tx1"/>
              </a:solidFill>
            </a:endParaRPr>
          </a:p>
          <a:p>
            <a:pPr lvl="0"/>
            <a:r>
              <a:rPr lang="en-US" dirty="0">
                <a:solidFill>
                  <a:schemeClr val="tx1"/>
                </a:solidFill>
              </a:rPr>
              <a:t>A number of states statutorily define “medical necessity.”  </a:t>
            </a:r>
          </a:p>
          <a:p>
            <a:endParaRPr lang="en-US" dirty="0">
              <a:solidFill>
                <a:schemeClr val="tx1"/>
              </a:solidFill>
            </a:endParaRPr>
          </a:p>
          <a:p>
            <a:pPr lvl="1"/>
            <a:r>
              <a:rPr lang="en-US" dirty="0">
                <a:solidFill>
                  <a:schemeClr val="tx1"/>
                </a:solidFill>
              </a:rPr>
              <a:t>Alabama does not.  It does require </a:t>
            </a:r>
            <a:r>
              <a:rPr lang="en-US" dirty="0" smtClean="0">
                <a:solidFill>
                  <a:schemeClr val="tx1"/>
                </a:solidFill>
              </a:rPr>
              <a:t>HMOs </a:t>
            </a:r>
            <a:r>
              <a:rPr lang="en-US" dirty="0">
                <a:solidFill>
                  <a:schemeClr val="tx1"/>
                </a:solidFill>
              </a:rPr>
              <a:t>to give a written denial </a:t>
            </a:r>
            <a:r>
              <a:rPr lang="en-US" dirty="0" smtClean="0">
                <a:solidFill>
                  <a:schemeClr val="tx1"/>
                </a:solidFill>
              </a:rPr>
              <a:t>response.</a:t>
            </a:r>
            <a:r>
              <a:rPr lang="en-US" dirty="0">
                <a:solidFill>
                  <a:schemeClr val="tx1"/>
                </a:solidFill>
              </a:rPr>
              <a:t> </a:t>
            </a:r>
          </a:p>
          <a:p>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3" name="Content Placeholder 2"/>
          <p:cNvSpPr>
            <a:spLocks noGrp="1"/>
          </p:cNvSpPr>
          <p:nvPr>
            <p:ph idx="1"/>
          </p:nvPr>
        </p:nvSpPr>
        <p:spPr/>
        <p:txBody>
          <a:bodyPr>
            <a:normAutofit fontScale="77500" lnSpcReduction="20000"/>
          </a:bodyPr>
          <a:lstStyle/>
          <a:p>
            <a:pPr marL="0" lvl="0" indent="0">
              <a:buNone/>
            </a:pPr>
            <a:r>
              <a:rPr lang="en-US" sz="2400" dirty="0">
                <a:solidFill>
                  <a:schemeClr val="tx1"/>
                </a:solidFill>
              </a:rPr>
              <a:t>T</a:t>
            </a:r>
            <a:r>
              <a:rPr lang="en-US" sz="2400" dirty="0" smtClean="0">
                <a:solidFill>
                  <a:schemeClr val="tx1"/>
                </a:solidFill>
              </a:rPr>
              <a:t>he </a:t>
            </a:r>
            <a:r>
              <a:rPr lang="en-US" sz="2400" dirty="0">
                <a:solidFill>
                  <a:schemeClr val="tx1"/>
                </a:solidFill>
              </a:rPr>
              <a:t>preferred definition of “medical necessity”/”medically necessary” in the managed care contract is as follows:</a:t>
            </a:r>
          </a:p>
          <a:p>
            <a:pPr marL="0" indent="0">
              <a:buNone/>
            </a:pPr>
            <a:r>
              <a:rPr lang="en-US" sz="2400" dirty="0"/>
              <a:t> </a:t>
            </a:r>
          </a:p>
          <a:p>
            <a:pPr lvl="1"/>
            <a:r>
              <a:rPr lang="en-US" sz="2300" dirty="0"/>
              <a:t>(i) appropriate and consistent with the diagnosis and the omission of which could adversely affect or fail to improve the eligible enrollee’s </a:t>
            </a:r>
            <a:r>
              <a:rPr lang="en-US" sz="2300" dirty="0" smtClean="0"/>
              <a:t>condition;</a:t>
            </a:r>
            <a:endParaRPr lang="en-US" sz="2300" dirty="0"/>
          </a:p>
          <a:p>
            <a:pPr marL="0" indent="0">
              <a:buNone/>
            </a:pPr>
            <a:endParaRPr lang="en-US" sz="2400" dirty="0"/>
          </a:p>
          <a:p>
            <a:pPr lvl="1"/>
            <a:r>
              <a:rPr lang="en-US" sz="2300" dirty="0"/>
              <a:t>(ii) compatible with </a:t>
            </a:r>
            <a:r>
              <a:rPr lang="en-US" sz="2300" dirty="0" smtClean="0"/>
              <a:t>standards </a:t>
            </a:r>
            <a:r>
              <a:rPr lang="en-US" sz="2300" dirty="0"/>
              <a:t>of </a:t>
            </a:r>
            <a:r>
              <a:rPr lang="en-US" sz="2300" dirty="0" smtClean="0"/>
              <a:t>acceptable practice;</a:t>
            </a:r>
          </a:p>
          <a:p>
            <a:pPr marL="0" lvl="0" indent="0">
              <a:buNone/>
            </a:pPr>
            <a:endParaRPr lang="en-US" sz="2400" dirty="0"/>
          </a:p>
          <a:p>
            <a:pPr lvl="1"/>
            <a:r>
              <a:rPr lang="en-US" sz="2300" dirty="0"/>
              <a:t>(iii) provided in a safe and appropriate setting given the nature of the diagnosis </a:t>
            </a:r>
            <a:r>
              <a:rPr lang="en-US" sz="2300" dirty="0" smtClean="0"/>
              <a:t>and severity of symptoms;</a:t>
            </a:r>
            <a:endParaRPr lang="en-US" sz="2300" dirty="0"/>
          </a:p>
          <a:p>
            <a:pPr marL="0" indent="0">
              <a:buNone/>
            </a:pPr>
            <a:endParaRPr lang="en-US" sz="2400" dirty="0"/>
          </a:p>
          <a:p>
            <a:pPr lvl="1"/>
            <a:r>
              <a:rPr lang="en-US" sz="2300" dirty="0"/>
              <a:t>(iv) not provided solely for the convenience of the patient/subscriber or the </a:t>
            </a:r>
            <a:r>
              <a:rPr lang="en-US" sz="2300" dirty="0" smtClean="0"/>
              <a:t>provider; and</a:t>
            </a:r>
            <a:endParaRPr lang="en-US" sz="2300" dirty="0"/>
          </a:p>
          <a:p>
            <a:pPr lvl="0"/>
            <a:endParaRPr lang="en-US" sz="2400" dirty="0"/>
          </a:p>
          <a:p>
            <a:pPr lvl="1"/>
            <a:r>
              <a:rPr lang="en-US" sz="2300" dirty="0"/>
              <a:t>(v) not primarily custodial </a:t>
            </a:r>
            <a:r>
              <a:rPr lang="en-US" sz="2300" dirty="0" smtClean="0"/>
              <a:t>care.</a:t>
            </a:r>
            <a:endParaRPr lang="en-US" sz="2300" dirty="0"/>
          </a:p>
          <a:p>
            <a:endParaRPr lang="en-US" sz="2300" b="1" dirty="0">
              <a:solidFill>
                <a:schemeClr val="tx1">
                  <a:lumMod val="75000"/>
                  <a:lumOff val="25000"/>
                </a:schemeClr>
              </a:solidFill>
            </a:endParaRPr>
          </a:p>
        </p:txBody>
      </p:sp>
    </p:spTree>
    <p:extLst>
      <p:ext uri="{BB962C8B-B14F-4D97-AF65-F5344CB8AC3E}">
        <p14:creationId xmlns="" xmlns:p14="http://schemas.microsoft.com/office/powerpoint/2010/main" val="287244506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3" name="Content Placeholder 2"/>
          <p:cNvSpPr>
            <a:spLocks noGrp="1"/>
          </p:cNvSpPr>
          <p:nvPr>
            <p:ph idx="1"/>
          </p:nvPr>
        </p:nvSpPr>
        <p:spPr>
          <a:xfrm>
            <a:off x="457200" y="1371600"/>
            <a:ext cx="8229600" cy="4876800"/>
          </a:xfrm>
        </p:spPr>
        <p:txBody>
          <a:bodyPr>
            <a:normAutofit fontScale="70000" lnSpcReduction="20000"/>
          </a:bodyPr>
          <a:lstStyle/>
          <a:p>
            <a:pPr marL="0" indent="0">
              <a:buNone/>
            </a:pPr>
            <a:r>
              <a:rPr lang="en-US" sz="2900" dirty="0" smtClean="0">
                <a:solidFill>
                  <a:schemeClr val="tx1"/>
                </a:solidFill>
              </a:rPr>
              <a:t>Know </a:t>
            </a:r>
            <a:r>
              <a:rPr lang="en-US" sz="2900" dirty="0">
                <a:solidFill>
                  <a:schemeClr val="tx1"/>
                </a:solidFill>
              </a:rPr>
              <a:t>the process for challenging the MCO’s determination that a service is not medically necessary.</a:t>
            </a:r>
          </a:p>
          <a:p>
            <a:pPr marL="0" indent="0">
              <a:buNone/>
            </a:pPr>
            <a:endParaRPr lang="en-US" sz="2400" dirty="0"/>
          </a:p>
          <a:p>
            <a:pPr lvl="1"/>
            <a:r>
              <a:rPr lang="en-US" sz="2500" dirty="0"/>
              <a:t>State utilization review and independent external medical review regulatory schemes are </a:t>
            </a:r>
            <a:r>
              <a:rPr lang="en-US" sz="2500" dirty="0" smtClean="0"/>
              <a:t>complex. </a:t>
            </a:r>
          </a:p>
          <a:p>
            <a:pPr marL="0" lvl="0" indent="0">
              <a:buNone/>
            </a:pPr>
            <a:endParaRPr lang="en-US" sz="2600" dirty="0"/>
          </a:p>
          <a:p>
            <a:pPr lvl="1"/>
            <a:r>
              <a:rPr lang="en-US" sz="2500" dirty="0"/>
              <a:t>Most </a:t>
            </a:r>
            <a:r>
              <a:rPr lang="en-US" sz="2500" dirty="0" smtClean="0"/>
              <a:t>states </a:t>
            </a:r>
            <a:r>
              <a:rPr lang="en-US" sz="2500" dirty="0"/>
              <a:t>have adopted regulatory schemes imposing </a:t>
            </a:r>
            <a:r>
              <a:rPr lang="en-US" sz="2500" dirty="0" smtClean="0"/>
              <a:t>processes </a:t>
            </a:r>
            <a:r>
              <a:rPr lang="en-US" sz="2500" dirty="0"/>
              <a:t>that </a:t>
            </a:r>
            <a:r>
              <a:rPr lang="en-US" sz="2500" dirty="0" smtClean="0"/>
              <a:t>MCOs </a:t>
            </a:r>
            <a:r>
              <a:rPr lang="en-US" sz="2500" dirty="0"/>
              <a:t>must use to determine whether or not a service is medically necessary</a:t>
            </a:r>
            <a:r>
              <a:rPr lang="en-US" sz="2500" dirty="0" smtClean="0"/>
              <a:t>.</a:t>
            </a:r>
          </a:p>
          <a:p>
            <a:pPr marL="0" lvl="0" indent="0">
              <a:buNone/>
            </a:pPr>
            <a:endParaRPr lang="en-US" sz="2600" dirty="0"/>
          </a:p>
          <a:p>
            <a:pPr lvl="1"/>
            <a:r>
              <a:rPr lang="en-US" sz="2500" dirty="0"/>
              <a:t>Federal ERISA regulations impose specific requirements on the manner in which ERISA plans process claims</a:t>
            </a:r>
            <a:r>
              <a:rPr lang="en-US" sz="2500" dirty="0" smtClean="0"/>
              <a:t>.</a:t>
            </a:r>
          </a:p>
          <a:p>
            <a:pPr marL="0" lvl="0" indent="0">
              <a:buNone/>
            </a:pPr>
            <a:endParaRPr lang="en-US" sz="2600" dirty="0"/>
          </a:p>
          <a:p>
            <a:pPr lvl="1"/>
            <a:r>
              <a:rPr lang="en-US" sz="2500" dirty="0"/>
              <a:t>At least 44 states and </a:t>
            </a:r>
            <a:r>
              <a:rPr lang="en-US" sz="2500" dirty="0" smtClean="0"/>
              <a:t>D.C. have </a:t>
            </a:r>
            <a:r>
              <a:rPr lang="en-US" sz="2500" dirty="0"/>
              <a:t>enacted laws allowing patients and/or </a:t>
            </a:r>
            <a:r>
              <a:rPr lang="en-US" sz="2500" dirty="0" smtClean="0"/>
              <a:t>providers </a:t>
            </a:r>
            <a:r>
              <a:rPr lang="en-US" sz="2500" dirty="0"/>
              <a:t>to obtain an independent external medical review of a </a:t>
            </a:r>
            <a:r>
              <a:rPr lang="en-US" sz="2500" dirty="0" smtClean="0"/>
              <a:t>denial.</a:t>
            </a:r>
          </a:p>
          <a:p>
            <a:pPr marL="0" lvl="0" indent="0">
              <a:buNone/>
            </a:pPr>
            <a:endParaRPr lang="en-US" sz="2600" dirty="0">
              <a:solidFill>
                <a:schemeClr val="tx1"/>
              </a:solidFill>
            </a:endParaRPr>
          </a:p>
          <a:p>
            <a:pPr lvl="0"/>
            <a:r>
              <a:rPr lang="en-US" sz="2600" u="sng" dirty="0" smtClean="0">
                <a:solidFill>
                  <a:schemeClr val="tx1"/>
                </a:solidFill>
              </a:rPr>
              <a:t>Bottom line</a:t>
            </a:r>
            <a:r>
              <a:rPr lang="en-US" sz="2600" dirty="0" smtClean="0">
                <a:solidFill>
                  <a:schemeClr val="tx1"/>
                </a:solidFill>
              </a:rPr>
              <a:t>: know the </a:t>
            </a:r>
            <a:r>
              <a:rPr lang="en-US" sz="2600" dirty="0">
                <a:solidFill>
                  <a:schemeClr val="tx1"/>
                </a:solidFill>
              </a:rPr>
              <a:t>rights of you and your patients to seek an </a:t>
            </a:r>
            <a:r>
              <a:rPr lang="en-US" sz="2600" dirty="0" smtClean="0">
                <a:solidFill>
                  <a:schemeClr val="tx1"/>
                </a:solidFill>
              </a:rPr>
              <a:t>independent review.</a:t>
            </a:r>
            <a:endParaRPr lang="en-US" sz="2600" dirty="0">
              <a:solidFill>
                <a:schemeClr val="tx1"/>
              </a:solidFill>
            </a:endParaRPr>
          </a:p>
          <a:p>
            <a:endParaRPr lang="en-US" sz="2300" b="1" dirty="0">
              <a:solidFill>
                <a:schemeClr val="tx1">
                  <a:lumMod val="75000"/>
                  <a:lumOff val="25000"/>
                </a:schemeClr>
              </a:solidFill>
            </a:endParaRPr>
          </a:p>
        </p:txBody>
      </p:sp>
    </p:spTree>
    <p:extLst>
      <p:ext uri="{BB962C8B-B14F-4D97-AF65-F5344CB8AC3E}">
        <p14:creationId xmlns="" xmlns:p14="http://schemas.microsoft.com/office/powerpoint/2010/main" val="124083026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2800" dirty="0" smtClean="0">
                <a:effectLst>
                  <a:outerShdw blurRad="38100" dist="38100" dir="2700000" algn="tl">
                    <a:srgbClr val="000000">
                      <a:alpha val="43137"/>
                    </a:srgbClr>
                  </a:outerShdw>
                </a:effectLst>
              </a:rPr>
              <a:t>I. Background: Types of MCOs</a:t>
            </a:r>
            <a:endParaRPr lang="en-US" sz="2800" dirty="0">
              <a:effectLst>
                <a:outerShdw blurRad="38100" dist="38100" dir="2700000" algn="tl">
                  <a:srgbClr val="000000">
                    <a:alpha val="43137"/>
                  </a:srgbClr>
                </a:outerShdw>
              </a:effectLst>
            </a:endParaRPr>
          </a:p>
        </p:txBody>
      </p:sp>
      <p:sp>
        <p:nvSpPr>
          <p:cNvPr id="7" name="Content Placeholder 6"/>
          <p:cNvSpPr>
            <a:spLocks noGrp="1"/>
          </p:cNvSpPr>
          <p:nvPr>
            <p:ph idx="1"/>
          </p:nvPr>
        </p:nvSpPr>
        <p:spPr>
          <a:xfrm>
            <a:off x="457200" y="1295400"/>
            <a:ext cx="8229600" cy="5029200"/>
          </a:xfrm>
        </p:spPr>
        <p:txBody>
          <a:bodyPr>
            <a:normAutofit lnSpcReduction="10000"/>
          </a:bodyPr>
          <a:lstStyle/>
          <a:p>
            <a:r>
              <a:rPr lang="en-US" u="sng" dirty="0" smtClean="0">
                <a:solidFill>
                  <a:schemeClr val="tx1"/>
                </a:solidFill>
              </a:rPr>
              <a:t>Traditional </a:t>
            </a:r>
            <a:r>
              <a:rPr lang="en-US" u="sng" dirty="0">
                <a:solidFill>
                  <a:schemeClr val="tx1"/>
                </a:solidFill>
              </a:rPr>
              <a:t>health insurance </a:t>
            </a:r>
            <a:r>
              <a:rPr lang="en-US" u="sng" dirty="0" smtClean="0">
                <a:solidFill>
                  <a:schemeClr val="tx1"/>
                </a:solidFill>
              </a:rPr>
              <a:t>companies</a:t>
            </a:r>
          </a:p>
          <a:p>
            <a:pPr marL="0" indent="0">
              <a:buNone/>
            </a:pPr>
            <a:endParaRPr lang="en-US" dirty="0" smtClean="0">
              <a:solidFill>
                <a:schemeClr val="tx1"/>
              </a:solidFill>
            </a:endParaRPr>
          </a:p>
          <a:p>
            <a:r>
              <a:rPr lang="en-US" u="sng" dirty="0" smtClean="0">
                <a:solidFill>
                  <a:schemeClr val="tx1"/>
                </a:solidFill>
              </a:rPr>
              <a:t>Health </a:t>
            </a:r>
            <a:r>
              <a:rPr lang="en-US" u="sng" dirty="0">
                <a:solidFill>
                  <a:schemeClr val="tx1"/>
                </a:solidFill>
              </a:rPr>
              <a:t>Maintenance Organizations (</a:t>
            </a:r>
            <a:r>
              <a:rPr lang="en-US" u="sng" dirty="0" smtClean="0">
                <a:solidFill>
                  <a:schemeClr val="tx1"/>
                </a:solidFill>
              </a:rPr>
              <a:t>HMOs):</a:t>
            </a:r>
            <a:r>
              <a:rPr lang="en-US" dirty="0" smtClean="0">
                <a:solidFill>
                  <a:schemeClr val="tx1"/>
                </a:solidFill>
              </a:rPr>
              <a:t> Provides services </a:t>
            </a:r>
            <a:r>
              <a:rPr lang="en-US" dirty="0">
                <a:solidFill>
                  <a:schemeClr val="tx1"/>
                </a:solidFill>
              </a:rPr>
              <a:t>to </a:t>
            </a:r>
            <a:r>
              <a:rPr lang="en-US" dirty="0" smtClean="0">
                <a:solidFill>
                  <a:schemeClr val="tx1"/>
                </a:solidFill>
              </a:rPr>
              <a:t>enrollees; usually </a:t>
            </a:r>
            <a:r>
              <a:rPr lang="en-US" dirty="0">
                <a:solidFill>
                  <a:schemeClr val="tx1"/>
                </a:solidFill>
              </a:rPr>
              <a:t>only </a:t>
            </a:r>
            <a:r>
              <a:rPr lang="en-US" dirty="0" smtClean="0">
                <a:solidFill>
                  <a:schemeClr val="tx1"/>
                </a:solidFill>
              </a:rPr>
              <a:t>pays </a:t>
            </a:r>
            <a:r>
              <a:rPr lang="en-US" dirty="0">
                <a:solidFill>
                  <a:schemeClr val="tx1"/>
                </a:solidFill>
              </a:rPr>
              <a:t>for care within the network.  </a:t>
            </a:r>
            <a:r>
              <a:rPr lang="en-US" dirty="0" smtClean="0">
                <a:solidFill>
                  <a:schemeClr val="tx1"/>
                </a:solidFill>
              </a:rPr>
              <a:t>Selected PCP who </a:t>
            </a:r>
            <a:r>
              <a:rPr lang="en-US" dirty="0">
                <a:solidFill>
                  <a:schemeClr val="tx1"/>
                </a:solidFill>
              </a:rPr>
              <a:t>coordinates </a:t>
            </a:r>
            <a:r>
              <a:rPr lang="en-US" dirty="0" smtClean="0">
                <a:solidFill>
                  <a:schemeClr val="tx1"/>
                </a:solidFill>
              </a:rPr>
              <a:t>care.</a:t>
            </a:r>
          </a:p>
          <a:p>
            <a:pPr marL="0" indent="0">
              <a:buNone/>
            </a:pPr>
            <a:endParaRPr lang="en-US" dirty="0" smtClean="0">
              <a:solidFill>
                <a:schemeClr val="tx1"/>
              </a:solidFill>
            </a:endParaRPr>
          </a:p>
          <a:p>
            <a:r>
              <a:rPr lang="en-US" u="sng" dirty="0" smtClean="0">
                <a:solidFill>
                  <a:schemeClr val="tx1"/>
                </a:solidFill>
              </a:rPr>
              <a:t>Preferred </a:t>
            </a:r>
            <a:r>
              <a:rPr lang="en-US" u="sng" dirty="0">
                <a:solidFill>
                  <a:schemeClr val="tx1"/>
                </a:solidFill>
              </a:rPr>
              <a:t>Provider Organizations (PPO)</a:t>
            </a:r>
            <a:r>
              <a:rPr lang="en-US" dirty="0">
                <a:solidFill>
                  <a:schemeClr val="tx1"/>
                </a:solidFill>
              </a:rPr>
              <a:t>: </a:t>
            </a:r>
            <a:r>
              <a:rPr lang="en-US" dirty="0" smtClean="0">
                <a:solidFill>
                  <a:schemeClr val="tx1"/>
                </a:solidFill>
              </a:rPr>
              <a:t>Pays </a:t>
            </a:r>
            <a:r>
              <a:rPr lang="en-US" dirty="0">
                <a:solidFill>
                  <a:schemeClr val="tx1"/>
                </a:solidFill>
              </a:rPr>
              <a:t>more if patient gets care within the </a:t>
            </a:r>
            <a:r>
              <a:rPr lang="en-US" dirty="0" smtClean="0">
                <a:solidFill>
                  <a:schemeClr val="tx1"/>
                </a:solidFill>
              </a:rPr>
              <a:t>network; pays portion </a:t>
            </a:r>
            <a:r>
              <a:rPr lang="en-US" dirty="0">
                <a:solidFill>
                  <a:schemeClr val="tx1"/>
                </a:solidFill>
              </a:rPr>
              <a:t>if the patient goes </a:t>
            </a:r>
            <a:r>
              <a:rPr lang="en-US" dirty="0" smtClean="0">
                <a:solidFill>
                  <a:schemeClr val="tx1"/>
                </a:solidFill>
              </a:rPr>
              <a:t>outside.</a:t>
            </a:r>
          </a:p>
          <a:p>
            <a:pPr marL="0" indent="0">
              <a:buNone/>
            </a:pPr>
            <a:endParaRPr lang="en-US" dirty="0" smtClean="0">
              <a:solidFill>
                <a:schemeClr val="tx1"/>
              </a:solidFill>
            </a:endParaRPr>
          </a:p>
          <a:p>
            <a:r>
              <a:rPr lang="en-US" u="sng" dirty="0" smtClean="0">
                <a:solidFill>
                  <a:schemeClr val="tx1"/>
                </a:solidFill>
              </a:rPr>
              <a:t>Point of Service (POS):</a:t>
            </a:r>
            <a:r>
              <a:rPr lang="en-US" dirty="0" smtClean="0">
                <a:solidFill>
                  <a:schemeClr val="tx1"/>
                </a:solidFill>
              </a:rPr>
              <a:t> Patient </a:t>
            </a:r>
            <a:r>
              <a:rPr lang="en-US" dirty="0">
                <a:solidFill>
                  <a:schemeClr val="tx1"/>
                </a:solidFill>
              </a:rPr>
              <a:t>chooses between an HMO or a PPO each time need care is needed</a:t>
            </a:r>
            <a:r>
              <a:rPr lang="en-US" dirty="0" smtClean="0">
                <a:solidFill>
                  <a:schemeClr val="tx1"/>
                </a:solidFill>
              </a:rPr>
              <a:t>.</a:t>
            </a:r>
          </a:p>
          <a:p>
            <a:pPr marL="0" indent="0">
              <a:buNone/>
            </a:pPr>
            <a:endParaRPr lang="en-US" dirty="0" smtClean="0">
              <a:solidFill>
                <a:schemeClr val="tx1"/>
              </a:solidFill>
            </a:endParaRPr>
          </a:p>
          <a:p>
            <a:r>
              <a:rPr lang="en-US" dirty="0" smtClean="0">
                <a:solidFill>
                  <a:schemeClr val="tx1"/>
                </a:solidFill>
              </a:rPr>
              <a:t>Alabama’s definition of HMO encompasses all types of these MCOs.</a:t>
            </a:r>
            <a:endParaRPr lang="en-US" dirty="0">
              <a:solidFill>
                <a:schemeClr val="tx1"/>
              </a:solidFill>
            </a:endParaRPr>
          </a:p>
          <a:p>
            <a:endParaRPr lang="en-US" dirty="0"/>
          </a:p>
        </p:txBody>
      </p:sp>
    </p:spTree>
    <p:extLst>
      <p:ext uri="{BB962C8B-B14F-4D97-AF65-F5344CB8AC3E}">
        <p14:creationId xmlns="" xmlns:p14="http://schemas.microsoft.com/office/powerpoint/2010/main" val="3704409788"/>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5" name="Content Placeholder 4"/>
          <p:cNvSpPr>
            <a:spLocks noGrp="1"/>
          </p:cNvSpPr>
          <p:nvPr>
            <p:ph idx="1"/>
          </p:nvPr>
        </p:nvSpPr>
        <p:spPr/>
        <p:txBody>
          <a:bodyPr>
            <a:normAutofit fontScale="92500" lnSpcReduction="10000"/>
          </a:bodyPr>
          <a:lstStyle/>
          <a:p>
            <a:pPr marL="0" lvl="0" indent="0">
              <a:buNone/>
            </a:pPr>
            <a:r>
              <a:rPr lang="en-US" dirty="0" smtClean="0">
                <a:solidFill>
                  <a:schemeClr val="tx1"/>
                </a:solidFill>
              </a:rPr>
              <a:t>6. Determine </a:t>
            </a:r>
            <a:r>
              <a:rPr lang="en-US" dirty="0">
                <a:solidFill>
                  <a:schemeClr val="tx1"/>
                </a:solidFill>
              </a:rPr>
              <a:t>whether the managed care agreement contains an ALTERNATIVE DISPUTE RESOLUTION or ARBITRATION provision.</a:t>
            </a:r>
          </a:p>
          <a:p>
            <a:pPr marL="0" indent="0">
              <a:buNone/>
            </a:pPr>
            <a:r>
              <a:rPr lang="en-US" dirty="0">
                <a:solidFill>
                  <a:schemeClr val="tx1"/>
                </a:solidFill>
              </a:rPr>
              <a:t> </a:t>
            </a:r>
          </a:p>
          <a:p>
            <a:pPr lvl="0"/>
            <a:r>
              <a:rPr lang="en-US" dirty="0">
                <a:solidFill>
                  <a:schemeClr val="tx1"/>
                </a:solidFill>
              </a:rPr>
              <a:t>“Alternative dispute resolution” (ADR</a:t>
            </a:r>
            <a:r>
              <a:rPr lang="en-US" dirty="0" smtClean="0">
                <a:solidFill>
                  <a:schemeClr val="tx1"/>
                </a:solidFill>
              </a:rPr>
              <a:t>): process </a:t>
            </a:r>
            <a:r>
              <a:rPr lang="en-US" dirty="0">
                <a:solidFill>
                  <a:schemeClr val="tx1"/>
                </a:solidFill>
              </a:rPr>
              <a:t>of resolving a dispute other than litigation in court.</a:t>
            </a:r>
          </a:p>
          <a:p>
            <a:pPr marL="0" indent="0">
              <a:buNone/>
            </a:pPr>
            <a:endParaRPr lang="en-US" dirty="0">
              <a:solidFill>
                <a:schemeClr val="tx1"/>
              </a:solidFill>
            </a:endParaRPr>
          </a:p>
          <a:p>
            <a:pPr lvl="0"/>
            <a:r>
              <a:rPr lang="en-US" dirty="0" smtClean="0">
                <a:solidFill>
                  <a:schemeClr val="tx1"/>
                </a:solidFill>
              </a:rPr>
              <a:t>Common </a:t>
            </a:r>
            <a:r>
              <a:rPr lang="en-US" dirty="0">
                <a:solidFill>
                  <a:schemeClr val="tx1"/>
                </a:solidFill>
              </a:rPr>
              <a:t>forms of ADR are mediation and arbitration.</a:t>
            </a:r>
          </a:p>
          <a:p>
            <a:pPr marL="0" indent="0">
              <a:buNone/>
            </a:pPr>
            <a:endParaRPr lang="en-US" dirty="0"/>
          </a:p>
          <a:p>
            <a:pPr lvl="1"/>
            <a:r>
              <a:rPr lang="en-US" dirty="0" smtClean="0"/>
              <a:t>In </a:t>
            </a:r>
            <a:r>
              <a:rPr lang="en-US" dirty="0"/>
              <a:t>mediations, a neutral third party (mediator) attempts to facilitate a mutually agreeable resolution.  Mediations are almost always non-binding.  </a:t>
            </a:r>
          </a:p>
          <a:p>
            <a:pPr lvl="1"/>
            <a:endParaRPr lang="en-US" dirty="0"/>
          </a:p>
          <a:p>
            <a:pPr lvl="1"/>
            <a:r>
              <a:rPr lang="en-US" dirty="0">
                <a:solidFill>
                  <a:schemeClr val="tx1"/>
                </a:solidFill>
              </a:rPr>
              <a:t>Most contracts contain an arbitration provision, requiring the MCO and provider to resolve disputes through a binding arbitration proceeding.</a:t>
            </a:r>
          </a:p>
          <a:p>
            <a:pPr lvl="1"/>
            <a:endParaRPr lang="en-US" dirty="0"/>
          </a:p>
          <a:p>
            <a:pPr marL="0" indent="0">
              <a:buNone/>
            </a:pPr>
            <a:endParaRPr lang="en-US" dirty="0"/>
          </a:p>
          <a:p>
            <a:pPr marL="0" indent="0">
              <a:buNone/>
            </a:pPr>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III. Managed Care Contract Provisions</a:t>
            </a:r>
          </a:p>
        </p:txBody>
      </p:sp>
      <p:sp>
        <p:nvSpPr>
          <p:cNvPr id="4" name="Content Placeholder 3"/>
          <p:cNvSpPr>
            <a:spLocks noGrp="1"/>
          </p:cNvSpPr>
          <p:nvPr>
            <p:ph idx="1"/>
          </p:nvPr>
        </p:nvSpPr>
        <p:spPr>
          <a:xfrm>
            <a:off x="457200" y="1371600"/>
            <a:ext cx="8229600" cy="4754563"/>
          </a:xfrm>
        </p:spPr>
        <p:txBody>
          <a:bodyPr>
            <a:normAutofit/>
          </a:bodyPr>
          <a:lstStyle/>
          <a:p>
            <a:pPr marL="400050" lvl="2" indent="0">
              <a:buNone/>
            </a:pPr>
            <a:endParaRPr lang="en-US" dirty="0" smtClean="0"/>
          </a:p>
          <a:p>
            <a:pPr marL="342900" lvl="1" indent="-342900">
              <a:buFont typeface="Arial" pitchFamily="34" charset="0"/>
              <a:buChar char="•"/>
            </a:pPr>
            <a:r>
              <a:rPr lang="en-US" dirty="0"/>
              <a:t>Arbitration provisions more frequent than mediation provisions in managed care </a:t>
            </a:r>
            <a:r>
              <a:rPr lang="en-US" dirty="0" smtClean="0"/>
              <a:t>contracts.</a:t>
            </a:r>
          </a:p>
          <a:p>
            <a:pPr marL="0" lvl="1" indent="0">
              <a:buNone/>
            </a:pPr>
            <a:endParaRPr lang="en-US" dirty="0" smtClean="0"/>
          </a:p>
          <a:p>
            <a:pPr marL="342900" lvl="1" indent="-342900">
              <a:buFont typeface="Arial" pitchFamily="34" charset="0"/>
              <a:buChar char="•"/>
            </a:pPr>
            <a:r>
              <a:rPr lang="en-US" dirty="0" smtClean="0">
                <a:solidFill>
                  <a:schemeClr val="tx1"/>
                </a:solidFill>
              </a:rPr>
              <a:t>Arbitrations </a:t>
            </a:r>
            <a:r>
              <a:rPr lang="en-US" dirty="0">
                <a:solidFill>
                  <a:schemeClr val="tx1"/>
                </a:solidFill>
              </a:rPr>
              <a:t>require the parties to forfeit their rights to resolve disputes through litigation in courts, decided by a judge or a jury</a:t>
            </a:r>
            <a:r>
              <a:rPr lang="en-US" dirty="0" smtClean="0">
                <a:solidFill>
                  <a:schemeClr val="tx1"/>
                </a:solidFill>
              </a:rPr>
              <a:t>.</a:t>
            </a:r>
            <a:r>
              <a:rPr lang="en-US" dirty="0"/>
              <a:t> </a:t>
            </a:r>
            <a:endParaRPr lang="en-US" dirty="0" smtClean="0">
              <a:solidFill>
                <a:schemeClr val="tx1"/>
              </a:solidFill>
            </a:endParaRPr>
          </a:p>
          <a:p>
            <a:pPr lvl="0"/>
            <a:endParaRPr lang="en-US" dirty="0">
              <a:solidFill>
                <a:schemeClr val="tx1"/>
              </a:solidFill>
            </a:endParaRPr>
          </a:p>
          <a:p>
            <a:pPr lvl="0"/>
            <a:r>
              <a:rPr lang="en-US" dirty="0">
                <a:solidFill>
                  <a:schemeClr val="tx1"/>
                </a:solidFill>
              </a:rPr>
              <a:t>Arbitrations are </a:t>
            </a:r>
            <a:r>
              <a:rPr lang="en-US" dirty="0" smtClean="0">
                <a:solidFill>
                  <a:schemeClr val="tx1"/>
                </a:solidFill>
              </a:rPr>
              <a:t>quasi-judicial; parties call and cross examine witnesses, submit documentary evidence and engage in limited discovery; arbitrators have authority to issue subpoenas, which courts can enforce.</a:t>
            </a:r>
            <a:endParaRPr lang="en-US" dirty="0">
              <a:solidFill>
                <a:schemeClr val="tx1"/>
              </a:solidFill>
            </a:endParaRPr>
          </a:p>
          <a:p>
            <a:pPr lvl="0"/>
            <a:endParaRPr lang="en-US" dirty="0">
              <a:solidFill>
                <a:schemeClr val="tx1"/>
              </a:solidFill>
            </a:endParaRPr>
          </a:p>
          <a:p>
            <a:pPr lvl="0"/>
            <a:r>
              <a:rPr lang="en-US" dirty="0">
                <a:solidFill>
                  <a:schemeClr val="tx1"/>
                </a:solidFill>
              </a:rPr>
              <a:t>Parties </a:t>
            </a:r>
            <a:r>
              <a:rPr lang="en-US" dirty="0" smtClean="0">
                <a:solidFill>
                  <a:schemeClr val="tx1"/>
                </a:solidFill>
              </a:rPr>
              <a:t>are </a:t>
            </a:r>
            <a:r>
              <a:rPr lang="en-US" dirty="0">
                <a:solidFill>
                  <a:schemeClr val="tx1"/>
                </a:solidFill>
              </a:rPr>
              <a:t>usually represented by legal </a:t>
            </a:r>
            <a:r>
              <a:rPr lang="en-US" dirty="0" smtClean="0">
                <a:solidFill>
                  <a:schemeClr val="tx1"/>
                </a:solidFill>
              </a:rPr>
              <a:t>counsel.</a:t>
            </a:r>
            <a:endParaRPr lang="en-US" dirty="0">
              <a:solidFill>
                <a:schemeClr val="tx1"/>
              </a:solidFill>
            </a:endParaRPr>
          </a:p>
          <a:p>
            <a:endParaRPr lang="en-US" dirty="0"/>
          </a:p>
          <a:p>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III. Managed Care Contract Provisions</a:t>
            </a:r>
            <a:endParaRPr lang="en-US" dirty="0"/>
          </a:p>
        </p:txBody>
      </p:sp>
      <p:sp>
        <p:nvSpPr>
          <p:cNvPr id="4" name="Content Placeholder 3"/>
          <p:cNvSpPr>
            <a:spLocks noGrp="1"/>
          </p:cNvSpPr>
          <p:nvPr>
            <p:ph idx="1"/>
          </p:nvPr>
        </p:nvSpPr>
        <p:spPr>
          <a:xfrm>
            <a:off x="457200" y="1295400"/>
            <a:ext cx="8229600" cy="4830763"/>
          </a:xfrm>
        </p:spPr>
        <p:txBody>
          <a:bodyPr>
            <a:normAutofit lnSpcReduction="10000"/>
          </a:bodyPr>
          <a:lstStyle/>
          <a:p>
            <a:pPr marL="0" lvl="0" indent="0">
              <a:buNone/>
            </a:pPr>
            <a:r>
              <a:rPr lang="en-US" dirty="0">
                <a:solidFill>
                  <a:schemeClr val="tx1"/>
                </a:solidFill>
              </a:rPr>
              <a:t>Some believe there are benefits to arbitration when compared to litigation</a:t>
            </a:r>
            <a:r>
              <a:rPr lang="en-US" dirty="0" smtClean="0">
                <a:solidFill>
                  <a:schemeClr val="tx1"/>
                </a:solidFill>
              </a:rPr>
              <a:t>:</a:t>
            </a:r>
          </a:p>
          <a:p>
            <a:pPr marL="0" lvl="0" indent="0">
              <a:buNone/>
            </a:pPr>
            <a:endParaRPr lang="en-US" dirty="0">
              <a:solidFill>
                <a:schemeClr val="tx1"/>
              </a:solidFill>
            </a:endParaRPr>
          </a:p>
          <a:p>
            <a:pPr lvl="0"/>
            <a:r>
              <a:rPr lang="en-US" dirty="0">
                <a:solidFill>
                  <a:schemeClr val="tx1"/>
                </a:solidFill>
              </a:rPr>
              <a:t>Q</a:t>
            </a:r>
            <a:r>
              <a:rPr lang="en-US" dirty="0" smtClean="0">
                <a:solidFill>
                  <a:schemeClr val="tx1"/>
                </a:solidFill>
              </a:rPr>
              <a:t>uicker results.  [Probably true.]</a:t>
            </a:r>
            <a:endParaRPr lang="en-US" dirty="0">
              <a:solidFill>
                <a:schemeClr val="tx1"/>
              </a:solidFill>
            </a:endParaRPr>
          </a:p>
          <a:p>
            <a:pPr lvl="0"/>
            <a:endParaRPr lang="en-US" dirty="0">
              <a:solidFill>
                <a:schemeClr val="tx1"/>
              </a:solidFill>
            </a:endParaRPr>
          </a:p>
          <a:p>
            <a:pPr lvl="0"/>
            <a:r>
              <a:rPr lang="en-US" dirty="0">
                <a:solidFill>
                  <a:schemeClr val="tx1"/>
                </a:solidFill>
              </a:rPr>
              <a:t>L</a:t>
            </a:r>
            <a:r>
              <a:rPr lang="en-US" dirty="0" smtClean="0">
                <a:solidFill>
                  <a:schemeClr val="tx1"/>
                </a:solidFill>
              </a:rPr>
              <a:t>ess </a:t>
            </a:r>
            <a:r>
              <a:rPr lang="en-US" dirty="0">
                <a:solidFill>
                  <a:schemeClr val="tx1"/>
                </a:solidFill>
              </a:rPr>
              <a:t>costly than </a:t>
            </a:r>
            <a:r>
              <a:rPr lang="en-US" dirty="0" smtClean="0">
                <a:solidFill>
                  <a:schemeClr val="tx1"/>
                </a:solidFill>
              </a:rPr>
              <a:t>litigation </a:t>
            </a:r>
            <a:r>
              <a:rPr lang="en-US" dirty="0">
                <a:solidFill>
                  <a:schemeClr val="tx1"/>
                </a:solidFill>
              </a:rPr>
              <a:t>because the rules of evidence are relaxed and the processes are simplified.  [That </a:t>
            </a:r>
            <a:r>
              <a:rPr lang="en-US" dirty="0" smtClean="0">
                <a:solidFill>
                  <a:schemeClr val="tx1"/>
                </a:solidFill>
              </a:rPr>
              <a:t>can depend.]</a:t>
            </a:r>
            <a:endParaRPr lang="en-US" dirty="0">
              <a:solidFill>
                <a:schemeClr val="tx1"/>
              </a:solidFill>
            </a:endParaRPr>
          </a:p>
          <a:p>
            <a:endParaRPr lang="en-US" dirty="0">
              <a:solidFill>
                <a:schemeClr val="tx1"/>
              </a:solidFill>
            </a:endParaRPr>
          </a:p>
          <a:p>
            <a:pPr lvl="0"/>
            <a:r>
              <a:rPr lang="en-US" dirty="0">
                <a:solidFill>
                  <a:schemeClr val="tx1"/>
                </a:solidFill>
              </a:rPr>
              <a:t>Arbitrations enable the parties to choose </a:t>
            </a:r>
            <a:r>
              <a:rPr lang="en-US">
                <a:solidFill>
                  <a:schemeClr val="tx1"/>
                </a:solidFill>
              </a:rPr>
              <a:t>the </a:t>
            </a:r>
            <a:r>
              <a:rPr lang="en-US" smtClean="0">
                <a:solidFill>
                  <a:schemeClr val="tx1"/>
                </a:solidFill>
              </a:rPr>
              <a:t>decision maker.  </a:t>
            </a:r>
            <a:r>
              <a:rPr lang="en-US" dirty="0" smtClean="0">
                <a:solidFill>
                  <a:schemeClr val="tx1"/>
                </a:solidFill>
              </a:rPr>
              <a:t>[True in theory, but it </a:t>
            </a:r>
            <a:r>
              <a:rPr lang="en-US" dirty="0">
                <a:solidFill>
                  <a:schemeClr val="tx1"/>
                </a:solidFill>
              </a:rPr>
              <a:t>is the person that no party opposed.]</a:t>
            </a:r>
          </a:p>
          <a:p>
            <a:endParaRPr lang="en-US" dirty="0">
              <a:solidFill>
                <a:schemeClr val="tx1"/>
              </a:solidFill>
            </a:endParaRPr>
          </a:p>
          <a:p>
            <a:pPr lvl="0"/>
            <a:r>
              <a:rPr lang="en-US" dirty="0">
                <a:solidFill>
                  <a:schemeClr val="tx1"/>
                </a:solidFill>
              </a:rPr>
              <a:t>Arbitrations give parties more control over the timing and pace of the arbitration </a:t>
            </a:r>
            <a:r>
              <a:rPr lang="en-US" dirty="0" smtClean="0">
                <a:solidFill>
                  <a:schemeClr val="tx1"/>
                </a:solidFill>
              </a:rPr>
              <a:t>process.</a:t>
            </a:r>
            <a:r>
              <a:rPr lang="en-US" dirty="0">
                <a:solidFill>
                  <a:schemeClr val="tx1"/>
                </a:solidFill>
              </a:rPr>
              <a:t>  </a:t>
            </a:r>
            <a:r>
              <a:rPr lang="en-US" dirty="0" smtClean="0">
                <a:solidFill>
                  <a:schemeClr val="tx1"/>
                </a:solidFill>
              </a:rPr>
              <a:t>[Probably true, except court rules do also.]</a:t>
            </a:r>
            <a:endParaRPr lang="en-US" dirty="0">
              <a:solidFill>
                <a:schemeClr val="tx1"/>
              </a:solidFill>
            </a:endParaRPr>
          </a:p>
          <a:p>
            <a:endParaRPr lang="en-US" dirty="0"/>
          </a:p>
          <a:p>
            <a:endParaRPr lang="en-US" dirty="0"/>
          </a:p>
        </p:txBody>
      </p:sp>
    </p:spTree>
    <p:extLst>
      <p:ext uri="{BB962C8B-B14F-4D97-AF65-F5344CB8AC3E}">
        <p14:creationId xmlns="" xmlns:p14="http://schemas.microsoft.com/office/powerpoint/2010/main" val="171753606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III. Managed Care Contract Provisions</a:t>
            </a:r>
            <a:endParaRPr lang="en-US" dirty="0"/>
          </a:p>
        </p:txBody>
      </p:sp>
      <p:sp>
        <p:nvSpPr>
          <p:cNvPr id="4" name="Content Placeholder 3"/>
          <p:cNvSpPr>
            <a:spLocks noGrp="1"/>
          </p:cNvSpPr>
          <p:nvPr>
            <p:ph idx="1"/>
          </p:nvPr>
        </p:nvSpPr>
        <p:spPr>
          <a:xfrm>
            <a:off x="457200" y="1295400"/>
            <a:ext cx="8229600" cy="4830763"/>
          </a:xfrm>
        </p:spPr>
        <p:txBody>
          <a:bodyPr>
            <a:normAutofit fontScale="92500" lnSpcReduction="10000"/>
          </a:bodyPr>
          <a:lstStyle/>
          <a:p>
            <a:pPr lvl="0"/>
            <a:r>
              <a:rPr lang="en-US" dirty="0">
                <a:solidFill>
                  <a:schemeClr val="tx1"/>
                </a:solidFill>
              </a:rPr>
              <a:t>Arbitration provisions are usually broadly worded to apply to any dispute “relating to” or “arising under” the managed care contract</a:t>
            </a:r>
            <a:r>
              <a:rPr lang="en-US" dirty="0" smtClean="0">
                <a:solidFill>
                  <a:schemeClr val="tx1"/>
                </a:solidFill>
              </a:rPr>
              <a:t>.</a:t>
            </a:r>
            <a:endParaRPr lang="en-US" dirty="0">
              <a:solidFill>
                <a:schemeClr val="tx1"/>
              </a:solidFill>
            </a:endParaRPr>
          </a:p>
          <a:p>
            <a:pPr marL="0" indent="0">
              <a:buNone/>
            </a:pPr>
            <a:endParaRPr lang="en-US" dirty="0">
              <a:solidFill>
                <a:schemeClr val="tx1"/>
              </a:solidFill>
            </a:endParaRPr>
          </a:p>
          <a:p>
            <a:pPr lvl="0"/>
            <a:r>
              <a:rPr lang="en-US" dirty="0">
                <a:solidFill>
                  <a:schemeClr val="tx1"/>
                </a:solidFill>
              </a:rPr>
              <a:t>Arbitration proceedings are usually governed by rules and procedures of an external arbitration </a:t>
            </a:r>
            <a:r>
              <a:rPr lang="en-US" dirty="0" smtClean="0">
                <a:solidFill>
                  <a:schemeClr val="tx1"/>
                </a:solidFill>
              </a:rPr>
              <a:t>organization.</a:t>
            </a:r>
            <a:endParaRPr lang="en-US" dirty="0">
              <a:solidFill>
                <a:schemeClr val="tx1"/>
              </a:solidFill>
            </a:endParaRPr>
          </a:p>
          <a:p>
            <a:pPr marL="0" indent="0">
              <a:buNone/>
            </a:pPr>
            <a:endParaRPr lang="en-US" dirty="0">
              <a:solidFill>
                <a:schemeClr val="tx1"/>
              </a:solidFill>
            </a:endParaRPr>
          </a:p>
          <a:p>
            <a:pPr lvl="0"/>
            <a:r>
              <a:rPr lang="en-US" dirty="0">
                <a:solidFill>
                  <a:schemeClr val="tx1"/>
                </a:solidFill>
              </a:rPr>
              <a:t>Commonly applied rules for arbitration:</a:t>
            </a:r>
          </a:p>
          <a:p>
            <a:endParaRPr lang="en-US" dirty="0">
              <a:solidFill>
                <a:schemeClr val="tx1"/>
              </a:solidFill>
            </a:endParaRPr>
          </a:p>
          <a:p>
            <a:pPr lvl="1"/>
            <a:r>
              <a:rPr lang="en-US" dirty="0">
                <a:solidFill>
                  <a:schemeClr val="tx1"/>
                </a:solidFill>
              </a:rPr>
              <a:t>The American Arbitration </a:t>
            </a:r>
            <a:r>
              <a:rPr lang="en-US" dirty="0" smtClean="0">
                <a:solidFill>
                  <a:schemeClr val="tx1"/>
                </a:solidFill>
              </a:rPr>
              <a:t>Association;</a:t>
            </a:r>
            <a:endParaRPr lang="en-US" dirty="0">
              <a:solidFill>
                <a:schemeClr val="tx1"/>
              </a:solidFill>
            </a:endParaRPr>
          </a:p>
          <a:p>
            <a:pPr lvl="1"/>
            <a:r>
              <a:rPr lang="en-US" dirty="0" smtClean="0">
                <a:solidFill>
                  <a:schemeClr val="tx1"/>
                </a:solidFill>
              </a:rPr>
              <a:t>JAMS;</a:t>
            </a:r>
            <a:endParaRPr lang="en-US" dirty="0">
              <a:solidFill>
                <a:schemeClr val="tx1"/>
              </a:solidFill>
            </a:endParaRPr>
          </a:p>
          <a:p>
            <a:pPr lvl="1"/>
            <a:r>
              <a:rPr lang="en-US" dirty="0">
                <a:solidFill>
                  <a:schemeClr val="tx1"/>
                </a:solidFill>
              </a:rPr>
              <a:t>American Health Lawyers Association; </a:t>
            </a:r>
            <a:r>
              <a:rPr lang="en-US" dirty="0" smtClean="0">
                <a:solidFill>
                  <a:schemeClr val="tx1"/>
                </a:solidFill>
              </a:rPr>
              <a:t>or</a:t>
            </a:r>
            <a:endParaRPr lang="en-US" dirty="0">
              <a:solidFill>
                <a:schemeClr val="tx1"/>
              </a:solidFill>
            </a:endParaRPr>
          </a:p>
          <a:p>
            <a:pPr lvl="1"/>
            <a:r>
              <a:rPr lang="en-US" dirty="0">
                <a:solidFill>
                  <a:schemeClr val="tx1"/>
                </a:solidFill>
              </a:rPr>
              <a:t>National Arbitration Forum</a:t>
            </a:r>
            <a:r>
              <a:rPr lang="en-US" dirty="0" smtClean="0">
                <a:solidFill>
                  <a:schemeClr val="tx1"/>
                </a:solidFill>
              </a:rPr>
              <a:t>.</a:t>
            </a:r>
          </a:p>
          <a:p>
            <a:pPr marL="457200" lvl="1" indent="0">
              <a:buNone/>
            </a:pPr>
            <a:endParaRPr lang="en-US" dirty="0">
              <a:solidFill>
                <a:schemeClr val="tx1"/>
              </a:solidFill>
            </a:endParaRPr>
          </a:p>
          <a:p>
            <a:pPr lvl="0"/>
            <a:r>
              <a:rPr lang="en-US" dirty="0">
                <a:solidFill>
                  <a:schemeClr val="tx1"/>
                </a:solidFill>
              </a:rPr>
              <a:t>Make sure the arbitration provision specifies the rules to govern the proceeding.</a:t>
            </a:r>
          </a:p>
          <a:p>
            <a:endParaRPr lang="en-US" dirty="0"/>
          </a:p>
          <a:p>
            <a:endParaRPr lang="en-US" dirty="0"/>
          </a:p>
        </p:txBody>
      </p:sp>
    </p:spTree>
    <p:extLst>
      <p:ext uri="{BB962C8B-B14F-4D97-AF65-F5344CB8AC3E}">
        <p14:creationId xmlns="" xmlns:p14="http://schemas.microsoft.com/office/powerpoint/2010/main" val="14855861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III. Managed Care Contract Provisions</a:t>
            </a:r>
            <a:endParaRPr lang="en-US" dirty="0"/>
          </a:p>
        </p:txBody>
      </p:sp>
      <p:sp>
        <p:nvSpPr>
          <p:cNvPr id="4" name="Content Placeholder 3"/>
          <p:cNvSpPr>
            <a:spLocks noGrp="1"/>
          </p:cNvSpPr>
          <p:nvPr>
            <p:ph idx="1"/>
          </p:nvPr>
        </p:nvSpPr>
        <p:spPr>
          <a:xfrm>
            <a:off x="457200" y="1295400"/>
            <a:ext cx="8229600" cy="4830763"/>
          </a:xfrm>
        </p:spPr>
        <p:txBody>
          <a:bodyPr>
            <a:normAutofit fontScale="92500" lnSpcReduction="20000"/>
          </a:bodyPr>
          <a:lstStyle/>
          <a:p>
            <a:pPr lvl="0"/>
            <a:r>
              <a:rPr lang="en-US" dirty="0">
                <a:solidFill>
                  <a:schemeClr val="tx1"/>
                </a:solidFill>
              </a:rPr>
              <a:t>Unless the </a:t>
            </a:r>
            <a:r>
              <a:rPr lang="en-US" dirty="0" smtClean="0">
                <a:solidFill>
                  <a:schemeClr val="tx1"/>
                </a:solidFill>
              </a:rPr>
              <a:t>contract </a:t>
            </a:r>
            <a:r>
              <a:rPr lang="en-US" dirty="0">
                <a:solidFill>
                  <a:schemeClr val="tx1"/>
                </a:solidFill>
              </a:rPr>
              <a:t>provides otherwise, the fee for the arbitrator </a:t>
            </a:r>
            <a:r>
              <a:rPr lang="en-US" dirty="0" smtClean="0">
                <a:solidFill>
                  <a:schemeClr val="tx1"/>
                </a:solidFill>
              </a:rPr>
              <a:t>is </a:t>
            </a:r>
            <a:r>
              <a:rPr lang="en-US" dirty="0">
                <a:solidFill>
                  <a:schemeClr val="tx1"/>
                </a:solidFill>
              </a:rPr>
              <a:t>divided </a:t>
            </a:r>
            <a:r>
              <a:rPr lang="en-US" dirty="0" smtClean="0">
                <a:solidFill>
                  <a:schemeClr val="tx1"/>
                </a:solidFill>
              </a:rPr>
              <a:t>equally.  The </a:t>
            </a:r>
            <a:r>
              <a:rPr lang="en-US" dirty="0">
                <a:solidFill>
                  <a:schemeClr val="tx1"/>
                </a:solidFill>
              </a:rPr>
              <a:t>MCO and </a:t>
            </a:r>
            <a:r>
              <a:rPr lang="en-US" dirty="0" smtClean="0">
                <a:solidFill>
                  <a:schemeClr val="tx1"/>
                </a:solidFill>
              </a:rPr>
              <a:t>provider </a:t>
            </a:r>
            <a:r>
              <a:rPr lang="en-US" dirty="0">
                <a:solidFill>
                  <a:schemeClr val="tx1"/>
                </a:solidFill>
              </a:rPr>
              <a:t>are responsible for their own respective fees and </a:t>
            </a:r>
            <a:r>
              <a:rPr lang="en-US" dirty="0" smtClean="0">
                <a:solidFill>
                  <a:schemeClr val="tx1"/>
                </a:solidFill>
              </a:rPr>
              <a:t>costs incurred.</a:t>
            </a:r>
          </a:p>
          <a:p>
            <a:pPr marL="0" lvl="0" indent="0">
              <a:buNone/>
            </a:pPr>
            <a:endParaRPr lang="en-US" dirty="0">
              <a:solidFill>
                <a:schemeClr val="tx1"/>
              </a:solidFill>
            </a:endParaRPr>
          </a:p>
          <a:p>
            <a:pPr lvl="1"/>
            <a:r>
              <a:rPr lang="en-US" dirty="0">
                <a:solidFill>
                  <a:schemeClr val="tx1"/>
                </a:solidFill>
              </a:rPr>
              <a:t>P</a:t>
            </a:r>
            <a:r>
              <a:rPr lang="en-US" dirty="0" smtClean="0">
                <a:solidFill>
                  <a:schemeClr val="tx1"/>
                </a:solidFill>
              </a:rPr>
              <a:t>rovisions </a:t>
            </a:r>
            <a:r>
              <a:rPr lang="en-US" dirty="0">
                <a:solidFill>
                  <a:schemeClr val="tx1"/>
                </a:solidFill>
              </a:rPr>
              <a:t>often provide that the “losing” party to the arbitration must pay the “prevailing” party its attorneys’ fees and costs.</a:t>
            </a:r>
          </a:p>
          <a:p>
            <a:pPr marL="0" indent="0">
              <a:buNone/>
            </a:pPr>
            <a:endParaRPr lang="en-US" dirty="0">
              <a:solidFill>
                <a:schemeClr val="tx1"/>
              </a:solidFill>
            </a:endParaRPr>
          </a:p>
          <a:p>
            <a:pPr lvl="0"/>
            <a:r>
              <a:rPr lang="en-US" dirty="0">
                <a:solidFill>
                  <a:schemeClr val="tx1"/>
                </a:solidFill>
              </a:rPr>
              <a:t>Arbitration decisions are usually final because there is limited judicial </a:t>
            </a:r>
            <a:r>
              <a:rPr lang="en-US" dirty="0" smtClean="0">
                <a:solidFill>
                  <a:schemeClr val="tx1"/>
                </a:solidFill>
              </a:rPr>
              <a:t>review:</a:t>
            </a:r>
            <a:r>
              <a:rPr lang="en-US" dirty="0">
                <a:solidFill>
                  <a:schemeClr val="tx1"/>
                </a:solidFill>
              </a:rPr>
              <a:t> </a:t>
            </a:r>
          </a:p>
          <a:p>
            <a:pPr lvl="0"/>
            <a:endParaRPr lang="en-US" dirty="0" smtClean="0">
              <a:solidFill>
                <a:schemeClr val="tx1"/>
              </a:solidFill>
            </a:endParaRPr>
          </a:p>
          <a:p>
            <a:pPr lvl="1"/>
            <a:r>
              <a:rPr lang="en-US" dirty="0" smtClean="0">
                <a:solidFill>
                  <a:schemeClr val="tx1"/>
                </a:solidFill>
              </a:rPr>
              <a:t>Exceptional circumstances;</a:t>
            </a:r>
            <a:endParaRPr lang="en-US" dirty="0">
              <a:solidFill>
                <a:schemeClr val="tx1"/>
              </a:solidFill>
            </a:endParaRPr>
          </a:p>
          <a:p>
            <a:pPr lvl="1"/>
            <a:r>
              <a:rPr lang="en-US" dirty="0" smtClean="0">
                <a:solidFill>
                  <a:schemeClr val="tx1"/>
                </a:solidFill>
              </a:rPr>
              <a:t>When </a:t>
            </a:r>
            <a:r>
              <a:rPr lang="en-US" dirty="0">
                <a:solidFill>
                  <a:schemeClr val="tx1"/>
                </a:solidFill>
              </a:rPr>
              <a:t>the </a:t>
            </a:r>
            <a:r>
              <a:rPr lang="en-US" dirty="0" smtClean="0">
                <a:solidFill>
                  <a:schemeClr val="tx1"/>
                </a:solidFill>
              </a:rPr>
              <a:t>decision </a:t>
            </a:r>
            <a:r>
              <a:rPr lang="en-US" dirty="0">
                <a:solidFill>
                  <a:schemeClr val="tx1"/>
                </a:solidFill>
              </a:rPr>
              <a:t>shows a manifest disregard for the law; </a:t>
            </a:r>
            <a:r>
              <a:rPr lang="en-US" dirty="0" smtClean="0">
                <a:solidFill>
                  <a:schemeClr val="tx1"/>
                </a:solidFill>
              </a:rPr>
              <a:t>or</a:t>
            </a:r>
            <a:endParaRPr lang="en-US" dirty="0">
              <a:solidFill>
                <a:schemeClr val="tx1"/>
              </a:solidFill>
            </a:endParaRPr>
          </a:p>
          <a:p>
            <a:pPr lvl="1"/>
            <a:r>
              <a:rPr lang="en-US" dirty="0" smtClean="0">
                <a:solidFill>
                  <a:schemeClr val="tx1"/>
                </a:solidFill>
              </a:rPr>
              <a:t>When </a:t>
            </a:r>
            <a:r>
              <a:rPr lang="en-US" dirty="0">
                <a:solidFill>
                  <a:schemeClr val="tx1"/>
                </a:solidFill>
              </a:rPr>
              <a:t>the </a:t>
            </a:r>
            <a:r>
              <a:rPr lang="en-US" dirty="0" smtClean="0">
                <a:solidFill>
                  <a:schemeClr val="tx1"/>
                </a:solidFill>
              </a:rPr>
              <a:t>decision </a:t>
            </a:r>
            <a:r>
              <a:rPr lang="en-US" dirty="0">
                <a:solidFill>
                  <a:schemeClr val="tx1"/>
                </a:solidFill>
              </a:rPr>
              <a:t>is against public policy.</a:t>
            </a:r>
          </a:p>
          <a:p>
            <a:pPr marL="0" indent="0">
              <a:buNone/>
            </a:pPr>
            <a:endParaRPr lang="en-US" dirty="0">
              <a:solidFill>
                <a:schemeClr val="tx1"/>
              </a:solidFill>
            </a:endParaRPr>
          </a:p>
          <a:p>
            <a:pPr lvl="0"/>
            <a:r>
              <a:rPr lang="en-US" dirty="0">
                <a:solidFill>
                  <a:schemeClr val="tx1"/>
                </a:solidFill>
              </a:rPr>
              <a:t>In most circumstances, consider the arbitration decision final with no ability for appeal</a:t>
            </a:r>
            <a:r>
              <a:rPr lang="en-US" dirty="0" smtClean="0">
                <a:solidFill>
                  <a:schemeClr val="tx1"/>
                </a:solidFill>
              </a:rPr>
              <a:t>.</a:t>
            </a:r>
            <a:r>
              <a:rPr lang="en-US" dirty="0">
                <a:solidFill>
                  <a:schemeClr val="tx1"/>
                </a:solidFill>
              </a:rPr>
              <a:t> </a:t>
            </a:r>
          </a:p>
          <a:p>
            <a:endParaRPr lang="en-US" dirty="0"/>
          </a:p>
          <a:p>
            <a:endParaRPr lang="en-US" dirty="0"/>
          </a:p>
        </p:txBody>
      </p:sp>
    </p:spTree>
    <p:extLst>
      <p:ext uri="{BB962C8B-B14F-4D97-AF65-F5344CB8AC3E}">
        <p14:creationId xmlns="" xmlns:p14="http://schemas.microsoft.com/office/powerpoint/2010/main" val="2744291938"/>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III. Managed Care Contract Provisions</a:t>
            </a:r>
            <a:endParaRPr lang="en-US" dirty="0"/>
          </a:p>
        </p:txBody>
      </p:sp>
      <p:sp>
        <p:nvSpPr>
          <p:cNvPr id="4" name="Content Placeholder 3"/>
          <p:cNvSpPr>
            <a:spLocks noGrp="1"/>
          </p:cNvSpPr>
          <p:nvPr>
            <p:ph idx="1"/>
          </p:nvPr>
        </p:nvSpPr>
        <p:spPr>
          <a:xfrm>
            <a:off x="457200" y="1295400"/>
            <a:ext cx="8229600" cy="4830763"/>
          </a:xfrm>
        </p:spPr>
        <p:txBody>
          <a:bodyPr>
            <a:normAutofit fontScale="85000" lnSpcReduction="10000"/>
          </a:bodyPr>
          <a:lstStyle/>
          <a:p>
            <a:pPr marL="0" lvl="0" indent="0">
              <a:buNone/>
            </a:pPr>
            <a:r>
              <a:rPr lang="en-US" dirty="0">
                <a:solidFill>
                  <a:schemeClr val="tx1"/>
                </a:solidFill>
              </a:rPr>
              <a:t>Potential Problems with </a:t>
            </a:r>
            <a:r>
              <a:rPr lang="en-US" dirty="0" smtClean="0">
                <a:solidFill>
                  <a:schemeClr val="tx1"/>
                </a:solidFill>
              </a:rPr>
              <a:t>Arbitration </a:t>
            </a:r>
            <a:r>
              <a:rPr lang="en-US" dirty="0">
                <a:solidFill>
                  <a:schemeClr val="tx1"/>
                </a:solidFill>
              </a:rPr>
              <a:t>Provisions</a:t>
            </a:r>
            <a:r>
              <a:rPr lang="en-US" dirty="0" smtClean="0">
                <a:solidFill>
                  <a:schemeClr val="tx1"/>
                </a:solidFill>
              </a:rPr>
              <a:t>:</a:t>
            </a:r>
          </a:p>
          <a:p>
            <a:pPr marL="0" lvl="0" indent="0">
              <a:buNone/>
            </a:pPr>
            <a:r>
              <a:rPr lang="en-US" dirty="0">
                <a:solidFill>
                  <a:schemeClr val="tx1"/>
                </a:solidFill>
              </a:rPr>
              <a:t> </a:t>
            </a:r>
          </a:p>
          <a:p>
            <a:pPr lvl="0"/>
            <a:r>
              <a:rPr lang="en-US" u="sng" dirty="0">
                <a:solidFill>
                  <a:schemeClr val="tx1"/>
                </a:solidFill>
              </a:rPr>
              <a:t>The location specified for the arbitration.</a:t>
            </a:r>
            <a:r>
              <a:rPr lang="en-US" dirty="0">
                <a:solidFill>
                  <a:schemeClr val="tx1"/>
                </a:solidFill>
              </a:rPr>
              <a:t> </a:t>
            </a:r>
            <a:endParaRPr lang="en-US" dirty="0" smtClean="0">
              <a:solidFill>
                <a:schemeClr val="tx1"/>
              </a:solidFill>
            </a:endParaRPr>
          </a:p>
          <a:p>
            <a:pPr lvl="1"/>
            <a:r>
              <a:rPr lang="en-US" dirty="0" smtClean="0">
                <a:solidFill>
                  <a:schemeClr val="tx1"/>
                </a:solidFill>
              </a:rPr>
              <a:t>Try to negotiate a location convenient to the provider or at least equally inconvenient for both parties.</a:t>
            </a:r>
          </a:p>
          <a:p>
            <a:pPr marL="0" indent="0">
              <a:buNone/>
            </a:pPr>
            <a:r>
              <a:rPr lang="en-US" dirty="0">
                <a:solidFill>
                  <a:schemeClr val="tx1"/>
                </a:solidFill>
              </a:rPr>
              <a:t> </a:t>
            </a:r>
          </a:p>
          <a:p>
            <a:pPr lvl="0"/>
            <a:r>
              <a:rPr lang="en-US" u="sng" dirty="0">
                <a:solidFill>
                  <a:schemeClr val="tx1"/>
                </a:solidFill>
              </a:rPr>
              <a:t>Provisions prohibiting the joinder of parties and class </a:t>
            </a:r>
            <a:r>
              <a:rPr lang="en-US" u="sng" dirty="0" smtClean="0">
                <a:solidFill>
                  <a:schemeClr val="tx1"/>
                </a:solidFill>
              </a:rPr>
              <a:t>arbitrations</a:t>
            </a:r>
            <a:r>
              <a:rPr lang="en-US" dirty="0">
                <a:solidFill>
                  <a:schemeClr val="tx1"/>
                </a:solidFill>
              </a:rPr>
              <a:t> </a:t>
            </a:r>
            <a:endParaRPr lang="en-US" dirty="0" smtClean="0">
              <a:solidFill>
                <a:schemeClr val="tx1"/>
              </a:solidFill>
            </a:endParaRPr>
          </a:p>
          <a:p>
            <a:pPr lvl="1"/>
            <a:r>
              <a:rPr lang="en-US" dirty="0" smtClean="0">
                <a:solidFill>
                  <a:schemeClr val="tx1"/>
                </a:solidFill>
              </a:rPr>
              <a:t>Try </a:t>
            </a:r>
            <a:r>
              <a:rPr lang="en-US" dirty="0">
                <a:solidFill>
                  <a:schemeClr val="tx1"/>
                </a:solidFill>
              </a:rPr>
              <a:t>to negotiate a provision that allows you to bring similar claims as part of one arbitration proceeding, even if you cannot join with other parties</a:t>
            </a:r>
            <a:r>
              <a:rPr lang="en-US" dirty="0" smtClean="0">
                <a:solidFill>
                  <a:schemeClr val="tx1"/>
                </a:solidFill>
              </a:rPr>
              <a:t>.</a:t>
            </a:r>
          </a:p>
          <a:p>
            <a:pPr lvl="1"/>
            <a:endParaRPr lang="en-US" dirty="0">
              <a:solidFill>
                <a:schemeClr val="tx1"/>
              </a:solidFill>
            </a:endParaRPr>
          </a:p>
          <a:p>
            <a:pPr lvl="0"/>
            <a:r>
              <a:rPr lang="en-US" dirty="0">
                <a:solidFill>
                  <a:schemeClr val="tx1"/>
                </a:solidFill>
              </a:rPr>
              <a:t> </a:t>
            </a:r>
            <a:r>
              <a:rPr lang="en-US" u="sng" dirty="0">
                <a:solidFill>
                  <a:schemeClr val="tx1"/>
                </a:solidFill>
              </a:rPr>
              <a:t>The time period to arbitrate disputes.</a:t>
            </a:r>
            <a:r>
              <a:rPr lang="en-US" dirty="0">
                <a:solidFill>
                  <a:schemeClr val="tx1"/>
                </a:solidFill>
              </a:rPr>
              <a:t>  </a:t>
            </a:r>
            <a:endParaRPr lang="en-US" dirty="0" smtClean="0">
              <a:solidFill>
                <a:schemeClr val="tx1"/>
              </a:solidFill>
            </a:endParaRPr>
          </a:p>
          <a:p>
            <a:pPr lvl="1"/>
            <a:r>
              <a:rPr lang="en-US" dirty="0">
                <a:solidFill>
                  <a:schemeClr val="tx1"/>
                </a:solidFill>
              </a:rPr>
              <a:t>P</a:t>
            </a:r>
            <a:r>
              <a:rPr lang="en-US" dirty="0" smtClean="0">
                <a:solidFill>
                  <a:schemeClr val="tx1"/>
                </a:solidFill>
              </a:rPr>
              <a:t>rovisions </a:t>
            </a:r>
            <a:r>
              <a:rPr lang="en-US" dirty="0">
                <a:solidFill>
                  <a:schemeClr val="tx1"/>
                </a:solidFill>
              </a:rPr>
              <a:t>often require that disputes be submitted to arbitration within 1 year of the occurrence giving rise to the </a:t>
            </a:r>
            <a:r>
              <a:rPr lang="en-US" dirty="0" smtClean="0">
                <a:solidFill>
                  <a:schemeClr val="tx1"/>
                </a:solidFill>
              </a:rPr>
              <a:t>dispute.</a:t>
            </a:r>
            <a:endParaRPr lang="en-US" dirty="0">
              <a:solidFill>
                <a:schemeClr val="tx1"/>
              </a:solidFill>
            </a:endParaRPr>
          </a:p>
          <a:p>
            <a:pPr lvl="1"/>
            <a:r>
              <a:rPr lang="en-US" dirty="0">
                <a:solidFill>
                  <a:schemeClr val="tx1"/>
                </a:solidFill>
              </a:rPr>
              <a:t>T</a:t>
            </a:r>
            <a:r>
              <a:rPr lang="en-US" dirty="0" smtClean="0">
                <a:solidFill>
                  <a:schemeClr val="tx1"/>
                </a:solidFill>
              </a:rPr>
              <a:t>ry </a:t>
            </a:r>
            <a:r>
              <a:rPr lang="en-US" dirty="0">
                <a:solidFill>
                  <a:schemeClr val="tx1"/>
                </a:solidFill>
              </a:rPr>
              <a:t>to </a:t>
            </a:r>
            <a:r>
              <a:rPr lang="en-US" dirty="0" smtClean="0">
                <a:solidFill>
                  <a:schemeClr val="tx1"/>
                </a:solidFill>
              </a:rPr>
              <a:t>negotiate removal </a:t>
            </a:r>
            <a:r>
              <a:rPr lang="en-US" dirty="0">
                <a:solidFill>
                  <a:schemeClr val="tx1"/>
                </a:solidFill>
              </a:rPr>
              <a:t>of any time limitation </a:t>
            </a:r>
            <a:r>
              <a:rPr lang="en-US" dirty="0" smtClean="0">
                <a:solidFill>
                  <a:schemeClr val="tx1"/>
                </a:solidFill>
              </a:rPr>
              <a:t>or </a:t>
            </a:r>
            <a:r>
              <a:rPr lang="en-US" dirty="0">
                <a:solidFill>
                  <a:schemeClr val="tx1"/>
                </a:solidFill>
              </a:rPr>
              <a:t>at least negotiate a time period closer to the statute of limitations.  At a minimum, negotiate to make the time limitation reciprocal for the MCO’s submission of </a:t>
            </a:r>
            <a:r>
              <a:rPr lang="en-US" dirty="0" smtClean="0">
                <a:solidFill>
                  <a:schemeClr val="tx1"/>
                </a:solidFill>
              </a:rPr>
              <a:t>disputes.</a:t>
            </a:r>
            <a:endParaRPr lang="en-US" dirty="0">
              <a:solidFill>
                <a:schemeClr val="tx1"/>
              </a:solidFill>
            </a:endParaRPr>
          </a:p>
        </p:txBody>
      </p:sp>
    </p:spTree>
    <p:extLst>
      <p:ext uri="{BB962C8B-B14F-4D97-AF65-F5344CB8AC3E}">
        <p14:creationId xmlns="" xmlns:p14="http://schemas.microsoft.com/office/powerpoint/2010/main" val="1333895972"/>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III. Managed Care Contract Provisions</a:t>
            </a:r>
            <a:endParaRPr lang="en-US" dirty="0"/>
          </a:p>
        </p:txBody>
      </p:sp>
      <p:sp>
        <p:nvSpPr>
          <p:cNvPr id="4" name="Content Placeholder 3"/>
          <p:cNvSpPr>
            <a:spLocks noGrp="1"/>
          </p:cNvSpPr>
          <p:nvPr>
            <p:ph idx="1"/>
          </p:nvPr>
        </p:nvSpPr>
        <p:spPr>
          <a:xfrm>
            <a:off x="457200" y="1295400"/>
            <a:ext cx="8229600" cy="4830763"/>
          </a:xfrm>
        </p:spPr>
        <p:txBody>
          <a:bodyPr>
            <a:normAutofit fontScale="92500" lnSpcReduction="20000"/>
          </a:bodyPr>
          <a:lstStyle/>
          <a:p>
            <a:pPr lvl="0"/>
            <a:r>
              <a:rPr lang="en-US" u="sng" dirty="0">
                <a:solidFill>
                  <a:schemeClr val="tx1"/>
                </a:solidFill>
              </a:rPr>
              <a:t>Limitations on the types and amounts of remedies.</a:t>
            </a:r>
            <a:r>
              <a:rPr lang="en-US" dirty="0">
                <a:solidFill>
                  <a:schemeClr val="tx1"/>
                </a:solidFill>
              </a:rPr>
              <a:t> </a:t>
            </a:r>
            <a:endParaRPr lang="en-US" dirty="0" smtClean="0">
              <a:solidFill>
                <a:schemeClr val="tx1"/>
              </a:solidFill>
            </a:endParaRPr>
          </a:p>
          <a:p>
            <a:pPr lvl="1"/>
            <a:r>
              <a:rPr lang="en-US" dirty="0" smtClean="0">
                <a:solidFill>
                  <a:schemeClr val="tx1"/>
                </a:solidFill>
              </a:rPr>
              <a:t>Examples include prohibiting the recovery of punitive damages or capping damages awards.</a:t>
            </a:r>
          </a:p>
          <a:p>
            <a:pPr marL="457200" lvl="1" indent="0">
              <a:buNone/>
            </a:pPr>
            <a:endParaRPr lang="en-US" dirty="0" smtClean="0">
              <a:solidFill>
                <a:schemeClr val="tx1"/>
              </a:solidFill>
            </a:endParaRPr>
          </a:p>
          <a:p>
            <a:pPr lvl="1"/>
            <a:r>
              <a:rPr lang="en-US" dirty="0" smtClean="0">
                <a:solidFill>
                  <a:schemeClr val="tx1"/>
                </a:solidFill>
              </a:rPr>
              <a:t>If </a:t>
            </a:r>
            <a:r>
              <a:rPr lang="en-US" dirty="0">
                <a:solidFill>
                  <a:schemeClr val="tx1"/>
                </a:solidFill>
              </a:rPr>
              <a:t>you cannot negotiate these restrictions out of the contract entirely, try to negotiate reciprocal restrictions on the MCO.</a:t>
            </a:r>
          </a:p>
          <a:p>
            <a:pPr marL="0" indent="0">
              <a:buNone/>
            </a:pPr>
            <a:endParaRPr lang="en-US" dirty="0">
              <a:solidFill>
                <a:schemeClr val="tx1"/>
              </a:solidFill>
            </a:endParaRPr>
          </a:p>
          <a:p>
            <a:pPr lvl="0"/>
            <a:r>
              <a:rPr lang="en-US" u="sng" dirty="0">
                <a:solidFill>
                  <a:schemeClr val="tx1"/>
                </a:solidFill>
              </a:rPr>
              <a:t>Arbitration panels to decide the dispute.</a:t>
            </a:r>
            <a:r>
              <a:rPr lang="en-US" dirty="0">
                <a:solidFill>
                  <a:schemeClr val="tx1"/>
                </a:solidFill>
              </a:rPr>
              <a:t>  </a:t>
            </a:r>
            <a:endParaRPr lang="en-US" dirty="0" smtClean="0">
              <a:solidFill>
                <a:schemeClr val="tx1"/>
              </a:solidFill>
            </a:endParaRPr>
          </a:p>
          <a:p>
            <a:pPr lvl="1"/>
            <a:r>
              <a:rPr lang="en-US" dirty="0" smtClean="0">
                <a:solidFill>
                  <a:schemeClr val="tx1"/>
                </a:solidFill>
              </a:rPr>
              <a:t>The </a:t>
            </a:r>
            <a:r>
              <a:rPr lang="en-US" dirty="0">
                <a:solidFill>
                  <a:schemeClr val="tx1"/>
                </a:solidFill>
              </a:rPr>
              <a:t>use of a panel, instead of a single </a:t>
            </a:r>
            <a:r>
              <a:rPr lang="en-US" dirty="0" smtClean="0">
                <a:solidFill>
                  <a:schemeClr val="tx1"/>
                </a:solidFill>
              </a:rPr>
              <a:t>arbitrator, </a:t>
            </a:r>
            <a:r>
              <a:rPr lang="en-US" dirty="0">
                <a:solidFill>
                  <a:schemeClr val="tx1"/>
                </a:solidFill>
              </a:rPr>
              <a:t>increases the cost for arbitrations significantly.  </a:t>
            </a:r>
            <a:endParaRPr lang="en-US" dirty="0" smtClean="0">
              <a:solidFill>
                <a:schemeClr val="tx1"/>
              </a:solidFill>
            </a:endParaRPr>
          </a:p>
          <a:p>
            <a:pPr marL="0" indent="0">
              <a:buNone/>
            </a:pPr>
            <a:r>
              <a:rPr lang="en-US" dirty="0">
                <a:solidFill>
                  <a:schemeClr val="tx1"/>
                </a:solidFill>
              </a:rPr>
              <a:t> </a:t>
            </a:r>
          </a:p>
          <a:p>
            <a:pPr lvl="1"/>
            <a:r>
              <a:rPr lang="en-US" dirty="0">
                <a:solidFill>
                  <a:schemeClr val="tx1"/>
                </a:solidFill>
              </a:rPr>
              <a:t>The use of </a:t>
            </a:r>
            <a:r>
              <a:rPr lang="en-US" dirty="0" smtClean="0">
                <a:solidFill>
                  <a:schemeClr val="tx1"/>
                </a:solidFill>
              </a:rPr>
              <a:t>a panel also </a:t>
            </a:r>
            <a:r>
              <a:rPr lang="en-US" dirty="0">
                <a:solidFill>
                  <a:schemeClr val="tx1"/>
                </a:solidFill>
              </a:rPr>
              <a:t>often delays resolution because of </a:t>
            </a:r>
            <a:r>
              <a:rPr lang="en-US" dirty="0" smtClean="0">
                <a:solidFill>
                  <a:schemeClr val="tx1"/>
                </a:solidFill>
              </a:rPr>
              <a:t>increased </a:t>
            </a:r>
            <a:r>
              <a:rPr lang="en-US" dirty="0">
                <a:solidFill>
                  <a:schemeClr val="tx1"/>
                </a:solidFill>
              </a:rPr>
              <a:t>likelihood of continuances and </a:t>
            </a:r>
            <a:r>
              <a:rPr lang="en-US" dirty="0" smtClean="0">
                <a:solidFill>
                  <a:schemeClr val="tx1"/>
                </a:solidFill>
              </a:rPr>
              <a:t>postponements.</a:t>
            </a:r>
            <a:endParaRPr lang="en-US" dirty="0">
              <a:solidFill>
                <a:schemeClr val="tx1"/>
              </a:solidFill>
            </a:endParaRPr>
          </a:p>
          <a:p>
            <a:pPr marL="0" indent="0">
              <a:buNone/>
            </a:pPr>
            <a:endParaRPr lang="en-US" dirty="0">
              <a:solidFill>
                <a:schemeClr val="tx1"/>
              </a:solidFill>
            </a:endParaRPr>
          </a:p>
          <a:p>
            <a:pPr lvl="1"/>
            <a:r>
              <a:rPr lang="en-US" dirty="0">
                <a:solidFill>
                  <a:schemeClr val="tx1"/>
                </a:solidFill>
              </a:rPr>
              <a:t>When </a:t>
            </a:r>
            <a:r>
              <a:rPr lang="en-US" dirty="0" smtClean="0">
                <a:solidFill>
                  <a:schemeClr val="tx1"/>
                </a:solidFill>
              </a:rPr>
              <a:t>negotiating, consider </a:t>
            </a:r>
            <a:r>
              <a:rPr lang="en-US" dirty="0">
                <a:solidFill>
                  <a:schemeClr val="tx1"/>
                </a:solidFill>
              </a:rPr>
              <a:t>trying to negotiate for a single arbitrator instead of a panel</a:t>
            </a:r>
            <a:r>
              <a:rPr lang="en-US" dirty="0" smtClean="0">
                <a:solidFill>
                  <a:schemeClr val="tx1"/>
                </a:solidFill>
              </a:rPr>
              <a:t>.</a:t>
            </a:r>
            <a:endParaRPr lang="en-US" dirty="0">
              <a:solidFill>
                <a:schemeClr val="tx1"/>
              </a:solidFill>
            </a:endParaRPr>
          </a:p>
        </p:txBody>
      </p:sp>
    </p:spTree>
    <p:extLst>
      <p:ext uri="{BB962C8B-B14F-4D97-AF65-F5344CB8AC3E}">
        <p14:creationId xmlns="" xmlns:p14="http://schemas.microsoft.com/office/powerpoint/2010/main" val="415903155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dirty="0" smtClean="0"/>
              <a:t>III. Managed Care Contract Provisions</a:t>
            </a:r>
            <a:endParaRPr lang="en-US" sz="2800" dirty="0"/>
          </a:p>
        </p:txBody>
      </p:sp>
      <p:sp>
        <p:nvSpPr>
          <p:cNvPr id="4" name="Content Placeholder 3"/>
          <p:cNvSpPr>
            <a:spLocks noGrp="1"/>
          </p:cNvSpPr>
          <p:nvPr>
            <p:ph idx="1"/>
          </p:nvPr>
        </p:nvSpPr>
        <p:spPr/>
        <p:txBody>
          <a:bodyPr>
            <a:normAutofit fontScale="92500" lnSpcReduction="10000"/>
          </a:bodyPr>
          <a:lstStyle/>
          <a:p>
            <a:pPr marL="0" lvl="0" indent="0">
              <a:buNone/>
            </a:pPr>
            <a:r>
              <a:rPr lang="en-US" dirty="0" smtClean="0">
                <a:solidFill>
                  <a:schemeClr val="tx1"/>
                </a:solidFill>
              </a:rPr>
              <a:t>7.  Be </a:t>
            </a:r>
            <a:r>
              <a:rPr lang="en-US" dirty="0">
                <a:solidFill>
                  <a:schemeClr val="tx1"/>
                </a:solidFill>
              </a:rPr>
              <a:t>aware (and beware) of HOLD HARMLESS / INDEMNIFICATION </a:t>
            </a:r>
            <a:r>
              <a:rPr lang="en-US" dirty="0" smtClean="0">
                <a:solidFill>
                  <a:schemeClr val="tx1"/>
                </a:solidFill>
              </a:rPr>
              <a:t>provisions.</a:t>
            </a:r>
            <a:endParaRPr lang="en-US" dirty="0">
              <a:solidFill>
                <a:schemeClr val="tx1"/>
              </a:solidFill>
            </a:endParaRPr>
          </a:p>
          <a:p>
            <a:pPr marL="0" indent="0">
              <a:buNone/>
            </a:pPr>
            <a:endParaRPr lang="en-US" dirty="0"/>
          </a:p>
          <a:p>
            <a:pPr lvl="1"/>
            <a:r>
              <a:rPr lang="en-US" dirty="0" smtClean="0"/>
              <a:t>The provider </a:t>
            </a:r>
            <a:r>
              <a:rPr lang="en-US" dirty="0"/>
              <a:t>agrees to hold harmless and/or indemnify the MCO from liability and expense, including attorneys’ fees, attributable to acts and omissions of the </a:t>
            </a:r>
            <a:r>
              <a:rPr lang="en-US" dirty="0" smtClean="0"/>
              <a:t>provider.</a:t>
            </a:r>
            <a:endParaRPr lang="en-US" dirty="0"/>
          </a:p>
          <a:p>
            <a:pPr marL="0" indent="0">
              <a:buNone/>
            </a:pPr>
            <a:r>
              <a:rPr lang="en-US" dirty="0"/>
              <a:t> </a:t>
            </a:r>
          </a:p>
          <a:p>
            <a:pPr lvl="1"/>
            <a:r>
              <a:rPr lang="en-US" dirty="0"/>
              <a:t>For example, if the MCO is named in malpractice lawsuit or government investigation involving the </a:t>
            </a:r>
            <a:r>
              <a:rPr lang="en-US" dirty="0" smtClean="0"/>
              <a:t>provider, </a:t>
            </a:r>
            <a:r>
              <a:rPr lang="en-US" dirty="0"/>
              <a:t>then the </a:t>
            </a:r>
            <a:r>
              <a:rPr lang="en-US" dirty="0" smtClean="0"/>
              <a:t>provider </a:t>
            </a:r>
            <a:r>
              <a:rPr lang="en-US" dirty="0"/>
              <a:t>is wholly responsible for any costs, expenses, damages or fines incurred by the MCO in responding to the lawsuit or investigation, so long as the amounts are attributable to the </a:t>
            </a:r>
            <a:r>
              <a:rPr lang="en-US" dirty="0" smtClean="0"/>
              <a:t>provider’s </a:t>
            </a:r>
            <a:r>
              <a:rPr lang="en-US" dirty="0"/>
              <a:t>acts and omissions.</a:t>
            </a:r>
          </a:p>
          <a:p>
            <a:endParaRPr lang="en-US" dirty="0"/>
          </a:p>
          <a:p>
            <a:pPr lvl="2"/>
            <a:r>
              <a:rPr lang="en-US" dirty="0"/>
              <a:t>This </a:t>
            </a:r>
            <a:r>
              <a:rPr lang="en-US" dirty="0" smtClean="0"/>
              <a:t>applies </a:t>
            </a:r>
            <a:r>
              <a:rPr lang="en-US" dirty="0"/>
              <a:t>even if the </a:t>
            </a:r>
            <a:r>
              <a:rPr lang="en-US" dirty="0" smtClean="0"/>
              <a:t>provider </a:t>
            </a:r>
            <a:r>
              <a:rPr lang="en-US" dirty="0"/>
              <a:t>never engaged in any unlawful or non-compliant acts or omissions.</a:t>
            </a:r>
          </a:p>
          <a:p>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dirty="0"/>
              <a:t>III. Managed Care Contract Provisions</a:t>
            </a:r>
          </a:p>
        </p:txBody>
      </p:sp>
      <p:sp>
        <p:nvSpPr>
          <p:cNvPr id="4" name="Content Placeholder 3"/>
          <p:cNvSpPr>
            <a:spLocks noGrp="1"/>
          </p:cNvSpPr>
          <p:nvPr>
            <p:ph idx="1"/>
          </p:nvPr>
        </p:nvSpPr>
        <p:spPr/>
        <p:txBody>
          <a:bodyPr>
            <a:normAutofit/>
          </a:bodyPr>
          <a:lstStyle/>
          <a:p>
            <a:pPr lvl="0"/>
            <a:r>
              <a:rPr lang="en-US" dirty="0">
                <a:solidFill>
                  <a:schemeClr val="tx1"/>
                </a:solidFill>
              </a:rPr>
              <a:t>Most professional liability policies do not defend or indemnify </a:t>
            </a:r>
            <a:r>
              <a:rPr lang="en-US" dirty="0" smtClean="0">
                <a:solidFill>
                  <a:schemeClr val="tx1"/>
                </a:solidFill>
              </a:rPr>
              <a:t>an entity </a:t>
            </a:r>
            <a:r>
              <a:rPr lang="en-US" dirty="0">
                <a:solidFill>
                  <a:schemeClr val="tx1"/>
                </a:solidFill>
              </a:rPr>
              <a:t>that is not a party to the policy – e.g., the MCO. </a:t>
            </a:r>
            <a:endParaRPr lang="en-US" dirty="0" smtClean="0">
              <a:solidFill>
                <a:schemeClr val="tx1"/>
              </a:solidFill>
            </a:endParaRPr>
          </a:p>
          <a:p>
            <a:pPr marL="0" lvl="0" indent="0">
              <a:buNone/>
            </a:pPr>
            <a:r>
              <a:rPr lang="en-US" dirty="0">
                <a:solidFill>
                  <a:schemeClr val="tx1"/>
                </a:solidFill>
              </a:rPr>
              <a:t> </a:t>
            </a:r>
          </a:p>
          <a:p>
            <a:pPr lvl="0"/>
            <a:r>
              <a:rPr lang="en-US" dirty="0">
                <a:solidFill>
                  <a:schemeClr val="tx1"/>
                </a:solidFill>
              </a:rPr>
              <a:t>From the </a:t>
            </a:r>
            <a:r>
              <a:rPr lang="en-US" dirty="0" smtClean="0">
                <a:solidFill>
                  <a:schemeClr val="tx1"/>
                </a:solidFill>
              </a:rPr>
              <a:t>provider’s </a:t>
            </a:r>
            <a:r>
              <a:rPr lang="en-US" dirty="0">
                <a:solidFill>
                  <a:schemeClr val="tx1"/>
                </a:solidFill>
              </a:rPr>
              <a:t>perspective, it is preferred that this kind of provision be removed from the contract entirely.  </a:t>
            </a:r>
            <a:endParaRPr lang="en-US" dirty="0" smtClean="0">
              <a:solidFill>
                <a:schemeClr val="tx1"/>
              </a:solidFill>
            </a:endParaRPr>
          </a:p>
          <a:p>
            <a:pPr marL="0" lvl="0" indent="0">
              <a:buNone/>
            </a:pPr>
            <a:endParaRPr lang="en-US" dirty="0" smtClean="0"/>
          </a:p>
          <a:p>
            <a:pPr lvl="1"/>
            <a:r>
              <a:rPr lang="en-US" dirty="0" smtClean="0"/>
              <a:t>At </a:t>
            </a:r>
            <a:r>
              <a:rPr lang="en-US" dirty="0"/>
              <a:t>the very least, the provision should be negotiated to make it reciprocal, so that the MCO has the obligation to indemnify and hold harmless the </a:t>
            </a:r>
            <a:r>
              <a:rPr lang="en-US" dirty="0" smtClean="0"/>
              <a:t>provider </a:t>
            </a:r>
            <a:r>
              <a:rPr lang="en-US" dirty="0"/>
              <a:t>from all liability and expense attributable to the acts and omissions of the MCO.</a:t>
            </a:r>
          </a:p>
          <a:p>
            <a:pPr marL="0" indent="0">
              <a:buNone/>
            </a:pPr>
            <a:endParaRPr lang="en-US" dirty="0"/>
          </a:p>
          <a:p>
            <a:pPr marL="0" indent="0">
              <a:buNone/>
            </a:pPr>
            <a:endParaRPr lang="en-US" dirty="0"/>
          </a:p>
        </p:txBody>
      </p:sp>
    </p:spTree>
    <p:extLst>
      <p:ext uri="{BB962C8B-B14F-4D97-AF65-F5344CB8AC3E}">
        <p14:creationId xmlns="" xmlns:p14="http://schemas.microsoft.com/office/powerpoint/2010/main" val="544184042"/>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dirty="0" smtClean="0"/>
              <a:t>Resources</a:t>
            </a:r>
            <a:endParaRPr lang="en-US" sz="2800" dirty="0"/>
          </a:p>
        </p:txBody>
      </p:sp>
      <p:sp>
        <p:nvSpPr>
          <p:cNvPr id="4" name="Content Placeholder 3"/>
          <p:cNvSpPr>
            <a:spLocks noGrp="1"/>
          </p:cNvSpPr>
          <p:nvPr>
            <p:ph idx="1"/>
          </p:nvPr>
        </p:nvSpPr>
        <p:spPr/>
        <p:txBody>
          <a:bodyPr>
            <a:normAutofit fontScale="92500" lnSpcReduction="10000"/>
          </a:bodyPr>
          <a:lstStyle/>
          <a:p>
            <a:pPr marL="0" indent="0">
              <a:buNone/>
            </a:pPr>
            <a:r>
              <a:rPr lang="en-US" dirty="0"/>
              <a:t> </a:t>
            </a:r>
            <a:endParaRPr lang="en-US" dirty="0">
              <a:solidFill>
                <a:schemeClr val="tx1"/>
              </a:solidFill>
            </a:endParaRPr>
          </a:p>
          <a:p>
            <a:r>
              <a:rPr lang="en-US" dirty="0">
                <a:solidFill>
                  <a:schemeClr val="tx1"/>
                </a:solidFill>
              </a:rPr>
              <a:t>National Managed Care Contract (NMCC) Database Tool on the AMA Website (</a:t>
            </a:r>
            <a:r>
              <a:rPr lang="en-US" u="sng" dirty="0">
                <a:solidFill>
                  <a:schemeClr val="tx1"/>
                </a:solidFill>
                <a:hlinkClick r:id="rId2"/>
              </a:rPr>
              <a:t>http://www.ama-assn.org</a:t>
            </a:r>
            <a:r>
              <a:rPr lang="en-US" u="sng" dirty="0" smtClean="0">
                <a:solidFill>
                  <a:schemeClr val="tx1"/>
                </a:solidFill>
                <a:hlinkClick r:id="rId2"/>
              </a:rPr>
              <a:t>/</a:t>
            </a:r>
            <a:r>
              <a:rPr lang="en-US" dirty="0" smtClean="0">
                <a:solidFill>
                  <a:schemeClr val="tx1"/>
                </a:solidFill>
              </a:rPr>
              <a:t>) (Requires </a:t>
            </a:r>
            <a:r>
              <a:rPr lang="en-US" dirty="0">
                <a:solidFill>
                  <a:schemeClr val="tx1"/>
                </a:solidFill>
              </a:rPr>
              <a:t>AMA </a:t>
            </a:r>
            <a:r>
              <a:rPr lang="en-US" dirty="0" smtClean="0">
                <a:solidFill>
                  <a:schemeClr val="tx1"/>
                </a:solidFill>
              </a:rPr>
              <a:t>login)</a:t>
            </a:r>
            <a:endParaRPr lang="en-US" dirty="0">
              <a:solidFill>
                <a:schemeClr val="tx1"/>
              </a:solidFill>
            </a:endParaRPr>
          </a:p>
          <a:p>
            <a:pPr marL="0" indent="0">
              <a:buNone/>
            </a:pPr>
            <a:r>
              <a:rPr lang="en-US" dirty="0">
                <a:solidFill>
                  <a:schemeClr val="tx1"/>
                </a:solidFill>
              </a:rPr>
              <a:t> </a:t>
            </a:r>
          </a:p>
          <a:p>
            <a:pPr lvl="1"/>
            <a:r>
              <a:rPr lang="en-US" dirty="0">
                <a:solidFill>
                  <a:schemeClr val="tx1"/>
                </a:solidFill>
              </a:rPr>
              <a:t>Replaces the AMA Model Managed Care Contract, last updated in 2005.  According to the AMA, that document was not based on state statutes and regulations but took an aspirational approach to the managed care contracting process.  It can still be found on the internet - </a:t>
            </a:r>
            <a:r>
              <a:rPr lang="en-US" u="sng" dirty="0">
                <a:solidFill>
                  <a:schemeClr val="tx1"/>
                </a:solidFill>
                <a:hlinkClick r:id="rId3"/>
              </a:rPr>
              <a:t>http://www.ama-assn.org/ama1/pub/upload/mm/368/mmcc_4th_ed.pdf</a:t>
            </a:r>
            <a:endParaRPr lang="en-US" dirty="0">
              <a:solidFill>
                <a:schemeClr val="tx1"/>
              </a:solidFill>
            </a:endParaRPr>
          </a:p>
          <a:p>
            <a:pPr marL="0" indent="0">
              <a:buNone/>
            </a:pPr>
            <a:r>
              <a:rPr lang="en-US" dirty="0">
                <a:solidFill>
                  <a:schemeClr val="tx1"/>
                </a:solidFill>
              </a:rPr>
              <a:t> </a:t>
            </a:r>
          </a:p>
          <a:p>
            <a:pPr lvl="1"/>
            <a:r>
              <a:rPr lang="en-US" dirty="0">
                <a:solidFill>
                  <a:schemeClr val="tx1"/>
                </a:solidFill>
              </a:rPr>
              <a:t>I found the NMCC Database Tool useful for specific, isolated questions, but complicated for an overview of the subject of managed care contracts.</a:t>
            </a:r>
          </a:p>
          <a:p>
            <a:pPr marL="0" indent="0">
              <a:buNone/>
            </a:pPr>
            <a:r>
              <a:rPr lang="en-US" dirty="0"/>
              <a:t> </a:t>
            </a:r>
          </a:p>
          <a:p>
            <a:pPr marL="0" indent="0">
              <a:buNone/>
            </a:pPr>
            <a:endParaRPr lang="en-US" dirty="0"/>
          </a:p>
          <a:p>
            <a:pPr marL="0" indent="0">
              <a:buNone/>
            </a:pPr>
            <a:endParaRPr lang="en-US" dirty="0"/>
          </a:p>
        </p:txBody>
      </p:sp>
    </p:spTree>
    <p:extLst>
      <p:ext uri="{BB962C8B-B14F-4D97-AF65-F5344CB8AC3E}">
        <p14:creationId xmlns="" xmlns:p14="http://schemas.microsoft.com/office/powerpoint/2010/main" val="358354268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Background: Types of MCOs</a:t>
            </a:r>
            <a:endParaRPr lang="en-US" sz="2800" dirty="0"/>
          </a:p>
        </p:txBody>
      </p:sp>
      <p:sp>
        <p:nvSpPr>
          <p:cNvPr id="3" name="Content Placeholder 2"/>
          <p:cNvSpPr>
            <a:spLocks noGrp="1"/>
          </p:cNvSpPr>
          <p:nvPr>
            <p:ph idx="1"/>
          </p:nvPr>
        </p:nvSpPr>
        <p:spPr>
          <a:xfrm>
            <a:off x="457200" y="1295400"/>
            <a:ext cx="8229600" cy="4830763"/>
          </a:xfrm>
        </p:spPr>
        <p:txBody>
          <a:bodyPr>
            <a:normAutofit lnSpcReduction="10000"/>
          </a:bodyPr>
          <a:lstStyle/>
          <a:p>
            <a:pPr marL="0" indent="0">
              <a:buNone/>
            </a:pPr>
            <a:r>
              <a:rPr lang="en-US" dirty="0"/>
              <a:t> </a:t>
            </a:r>
          </a:p>
          <a:p>
            <a:pPr lvl="0"/>
            <a:r>
              <a:rPr lang="en-US" dirty="0">
                <a:solidFill>
                  <a:schemeClr val="tx1"/>
                </a:solidFill>
              </a:rPr>
              <a:t>PPOs and POSs selectively contract with </a:t>
            </a:r>
            <a:r>
              <a:rPr lang="en-US" dirty="0" smtClean="0">
                <a:solidFill>
                  <a:schemeClr val="tx1"/>
                </a:solidFill>
              </a:rPr>
              <a:t>providers </a:t>
            </a:r>
            <a:r>
              <a:rPr lang="en-US" dirty="0">
                <a:solidFill>
                  <a:schemeClr val="tx1"/>
                </a:solidFill>
              </a:rPr>
              <a:t>as “preferred providers.”  </a:t>
            </a:r>
            <a:r>
              <a:rPr lang="en-US" dirty="0" smtClean="0">
                <a:solidFill>
                  <a:schemeClr val="tx1"/>
                </a:solidFill>
              </a:rPr>
              <a:t>Preferred providers provide </a:t>
            </a:r>
            <a:r>
              <a:rPr lang="en-US" dirty="0">
                <a:solidFill>
                  <a:schemeClr val="tx1"/>
                </a:solidFill>
              </a:rPr>
              <a:t>a discount from </a:t>
            </a:r>
            <a:r>
              <a:rPr lang="en-US" dirty="0" smtClean="0">
                <a:solidFill>
                  <a:schemeClr val="tx1"/>
                </a:solidFill>
              </a:rPr>
              <a:t>their </a:t>
            </a:r>
            <a:r>
              <a:rPr lang="en-US" dirty="0">
                <a:solidFill>
                  <a:schemeClr val="tx1"/>
                </a:solidFill>
              </a:rPr>
              <a:t>fees to the insurance plan. </a:t>
            </a:r>
            <a:r>
              <a:rPr lang="en-US" dirty="0" smtClean="0">
                <a:solidFill>
                  <a:schemeClr val="tx1"/>
                </a:solidFill>
              </a:rPr>
              <a:t>Discounts may be: </a:t>
            </a:r>
          </a:p>
          <a:p>
            <a:pPr marL="0" lvl="0" indent="0">
              <a:buNone/>
            </a:pPr>
            <a:endParaRPr lang="en-US" dirty="0" smtClean="0">
              <a:solidFill>
                <a:schemeClr val="tx1"/>
              </a:solidFill>
            </a:endParaRPr>
          </a:p>
          <a:p>
            <a:pPr lvl="1"/>
            <a:r>
              <a:rPr lang="en-US" dirty="0">
                <a:solidFill>
                  <a:schemeClr val="tx1"/>
                </a:solidFill>
              </a:rPr>
              <a:t>P</a:t>
            </a:r>
            <a:r>
              <a:rPr lang="en-US" dirty="0" smtClean="0">
                <a:solidFill>
                  <a:schemeClr val="tx1"/>
                </a:solidFill>
              </a:rPr>
              <a:t>ercentages </a:t>
            </a:r>
            <a:r>
              <a:rPr lang="en-US" dirty="0">
                <a:solidFill>
                  <a:schemeClr val="tx1"/>
                </a:solidFill>
              </a:rPr>
              <a:t>of </a:t>
            </a:r>
            <a:r>
              <a:rPr lang="en-US" dirty="0" smtClean="0">
                <a:solidFill>
                  <a:schemeClr val="tx1"/>
                </a:solidFill>
              </a:rPr>
              <a:t>billed </a:t>
            </a:r>
            <a:r>
              <a:rPr lang="en-US" dirty="0">
                <a:solidFill>
                  <a:schemeClr val="tx1"/>
                </a:solidFill>
              </a:rPr>
              <a:t>charges. </a:t>
            </a:r>
            <a:endParaRPr lang="en-US" dirty="0" smtClean="0">
              <a:solidFill>
                <a:schemeClr val="tx1"/>
              </a:solidFill>
            </a:endParaRPr>
          </a:p>
          <a:p>
            <a:pPr lvl="1"/>
            <a:r>
              <a:rPr lang="en-US" dirty="0" smtClean="0">
                <a:solidFill>
                  <a:schemeClr val="tx1"/>
                </a:solidFill>
              </a:rPr>
              <a:t>Dictated by </a:t>
            </a:r>
            <a:r>
              <a:rPr lang="en-US" dirty="0">
                <a:solidFill>
                  <a:schemeClr val="tx1"/>
                </a:solidFill>
              </a:rPr>
              <a:t>a certain fee schedule </a:t>
            </a:r>
            <a:r>
              <a:rPr lang="en-US" dirty="0" smtClean="0">
                <a:solidFill>
                  <a:schemeClr val="tx1"/>
                </a:solidFill>
              </a:rPr>
              <a:t>set forth by </a:t>
            </a:r>
            <a:r>
              <a:rPr lang="en-US" dirty="0">
                <a:solidFill>
                  <a:schemeClr val="tx1"/>
                </a:solidFill>
              </a:rPr>
              <a:t>the insurance plan. </a:t>
            </a:r>
          </a:p>
          <a:p>
            <a:pPr marL="0" indent="0">
              <a:buNone/>
            </a:pPr>
            <a:endParaRPr lang="en-US" dirty="0">
              <a:solidFill>
                <a:schemeClr val="tx1"/>
              </a:solidFill>
            </a:endParaRPr>
          </a:p>
          <a:p>
            <a:pPr lvl="0"/>
            <a:r>
              <a:rPr lang="en-US" dirty="0">
                <a:solidFill>
                  <a:schemeClr val="tx1"/>
                </a:solidFill>
              </a:rPr>
              <a:t>P</a:t>
            </a:r>
            <a:r>
              <a:rPr lang="en-US" dirty="0" smtClean="0">
                <a:solidFill>
                  <a:schemeClr val="tx1"/>
                </a:solidFill>
              </a:rPr>
              <a:t>roviders traditionally agree </a:t>
            </a:r>
            <a:r>
              <a:rPr lang="en-US" dirty="0">
                <a:solidFill>
                  <a:schemeClr val="tx1"/>
                </a:solidFill>
              </a:rPr>
              <a:t>to such </a:t>
            </a:r>
            <a:r>
              <a:rPr lang="en-US" dirty="0" smtClean="0">
                <a:solidFill>
                  <a:schemeClr val="tx1"/>
                </a:solidFill>
              </a:rPr>
              <a:t>discounts - guarantee of  set </a:t>
            </a:r>
            <a:r>
              <a:rPr lang="en-US" dirty="0">
                <a:solidFill>
                  <a:schemeClr val="tx1"/>
                </a:solidFill>
              </a:rPr>
              <a:t>volume of patients </a:t>
            </a:r>
            <a:r>
              <a:rPr lang="en-US" dirty="0" smtClean="0">
                <a:solidFill>
                  <a:schemeClr val="tx1"/>
                </a:solidFill>
              </a:rPr>
              <a:t>thought to </a:t>
            </a:r>
            <a:r>
              <a:rPr lang="en-US" dirty="0">
                <a:solidFill>
                  <a:schemeClr val="tx1"/>
                </a:solidFill>
              </a:rPr>
              <a:t>overcome </a:t>
            </a:r>
            <a:r>
              <a:rPr lang="en-US" dirty="0" smtClean="0">
                <a:solidFill>
                  <a:schemeClr val="tx1"/>
                </a:solidFill>
              </a:rPr>
              <a:t>discounts</a:t>
            </a:r>
            <a:r>
              <a:rPr lang="en-US" dirty="0">
                <a:solidFill>
                  <a:schemeClr val="tx1"/>
                </a:solidFill>
              </a:rPr>
              <a:t>.  </a:t>
            </a:r>
            <a:endParaRPr lang="en-US" dirty="0" smtClean="0">
              <a:solidFill>
                <a:schemeClr val="tx1"/>
              </a:solidFill>
            </a:endParaRPr>
          </a:p>
          <a:p>
            <a:pPr marL="0" lvl="0" indent="0">
              <a:buNone/>
            </a:pPr>
            <a:endParaRPr lang="en-US" dirty="0" smtClean="0">
              <a:solidFill>
                <a:schemeClr val="tx1"/>
              </a:solidFill>
            </a:endParaRPr>
          </a:p>
          <a:p>
            <a:pPr lvl="0"/>
            <a:r>
              <a:rPr lang="en-US" dirty="0" smtClean="0">
                <a:solidFill>
                  <a:schemeClr val="tx1"/>
                </a:solidFill>
              </a:rPr>
              <a:t>Reality</a:t>
            </a:r>
            <a:r>
              <a:rPr lang="en-US" dirty="0">
                <a:solidFill>
                  <a:schemeClr val="tx1"/>
                </a:solidFill>
              </a:rPr>
              <a:t>:</a:t>
            </a:r>
            <a:r>
              <a:rPr lang="en-US" dirty="0" smtClean="0">
                <a:solidFill>
                  <a:schemeClr val="tx1"/>
                </a:solidFill>
              </a:rPr>
              <a:t> discounts more </a:t>
            </a:r>
            <a:r>
              <a:rPr lang="en-US" dirty="0">
                <a:solidFill>
                  <a:schemeClr val="tx1"/>
                </a:solidFill>
              </a:rPr>
              <a:t>to the insurer's advantage to lower </a:t>
            </a:r>
            <a:r>
              <a:rPr lang="en-US" dirty="0" smtClean="0">
                <a:solidFill>
                  <a:schemeClr val="tx1"/>
                </a:solidFill>
              </a:rPr>
              <a:t>payments.</a:t>
            </a:r>
            <a:endParaRPr lang="en-US" dirty="0">
              <a:solidFill>
                <a:schemeClr val="tx1"/>
              </a:solidFill>
            </a:endParaRPr>
          </a:p>
          <a:p>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dirty="0" smtClean="0"/>
              <a:t>Resources</a:t>
            </a:r>
            <a:endParaRPr lang="en-US" sz="2800" dirty="0"/>
          </a:p>
        </p:txBody>
      </p:sp>
      <p:sp>
        <p:nvSpPr>
          <p:cNvPr id="4" name="Content Placeholder 3"/>
          <p:cNvSpPr>
            <a:spLocks noGrp="1"/>
          </p:cNvSpPr>
          <p:nvPr>
            <p:ph idx="1"/>
          </p:nvPr>
        </p:nvSpPr>
        <p:spPr/>
        <p:txBody>
          <a:bodyPr>
            <a:normAutofit fontScale="92500" lnSpcReduction="20000"/>
          </a:bodyPr>
          <a:lstStyle/>
          <a:p>
            <a:pPr marL="0" indent="0">
              <a:buNone/>
            </a:pPr>
            <a:r>
              <a:rPr lang="en-US" dirty="0"/>
              <a:t> </a:t>
            </a:r>
          </a:p>
          <a:p>
            <a:r>
              <a:rPr lang="en-US" dirty="0">
                <a:solidFill>
                  <a:schemeClr val="tx1"/>
                </a:solidFill>
              </a:rPr>
              <a:t>American Society of Anesthesiologists website - </a:t>
            </a:r>
            <a:r>
              <a:rPr lang="en-US" u="sng" dirty="0">
                <a:solidFill>
                  <a:schemeClr val="tx1"/>
                </a:solidFill>
                <a:hlinkClick r:id="rId2"/>
              </a:rPr>
              <a:t>http://www.asahq.org/</a:t>
            </a:r>
            <a:endParaRPr lang="en-US" dirty="0">
              <a:solidFill>
                <a:schemeClr val="tx1"/>
              </a:solidFill>
            </a:endParaRPr>
          </a:p>
          <a:p>
            <a:pPr marL="0" indent="0">
              <a:buNone/>
            </a:pPr>
            <a:endParaRPr lang="en-US" dirty="0">
              <a:solidFill>
                <a:schemeClr val="tx1"/>
              </a:solidFill>
            </a:endParaRPr>
          </a:p>
          <a:p>
            <a:r>
              <a:rPr lang="en-US" dirty="0">
                <a:solidFill>
                  <a:schemeClr val="tx1"/>
                </a:solidFill>
              </a:rPr>
              <a:t>Alabama health maintenance organizations, as defined by ALA CODE § 27-21A-1(7), are required to be regulated by the Alabama Department of Public Health.  Those regulations are found at AL Regulations 420-5-6.  Many requirements on </a:t>
            </a:r>
            <a:r>
              <a:rPr lang="en-US" dirty="0" smtClean="0">
                <a:solidFill>
                  <a:schemeClr val="tx1"/>
                </a:solidFill>
              </a:rPr>
              <a:t>MCOs </a:t>
            </a:r>
            <a:r>
              <a:rPr lang="en-US" dirty="0">
                <a:solidFill>
                  <a:schemeClr val="tx1"/>
                </a:solidFill>
              </a:rPr>
              <a:t>are set forth in those regulations but are in addition to requirements from the Alabama Department of Insurance.</a:t>
            </a:r>
          </a:p>
          <a:p>
            <a:pPr marL="0" indent="0">
              <a:buNone/>
            </a:pPr>
            <a:endParaRPr lang="en-US" dirty="0">
              <a:solidFill>
                <a:schemeClr val="tx1"/>
              </a:solidFill>
            </a:endParaRPr>
          </a:p>
          <a:p>
            <a:r>
              <a:rPr lang="en-US" dirty="0" smtClean="0">
                <a:solidFill>
                  <a:schemeClr val="tx1"/>
                </a:solidFill>
              </a:rPr>
              <a:t>Klein JD. When </a:t>
            </a:r>
            <a:r>
              <a:rPr lang="en-US" dirty="0">
                <a:solidFill>
                  <a:schemeClr val="tx1"/>
                </a:solidFill>
              </a:rPr>
              <a:t>will managed care come to anesthesia</a:t>
            </a:r>
            <a:r>
              <a:rPr lang="en-US" dirty="0" smtClean="0">
                <a:solidFill>
                  <a:schemeClr val="tx1"/>
                </a:solidFill>
              </a:rPr>
              <a:t>? J Health </a:t>
            </a:r>
            <a:r>
              <a:rPr lang="en-US" dirty="0">
                <a:solidFill>
                  <a:schemeClr val="tx1"/>
                </a:solidFill>
              </a:rPr>
              <a:t>Care </a:t>
            </a:r>
            <a:r>
              <a:rPr lang="en-US" dirty="0" smtClean="0">
                <a:solidFill>
                  <a:schemeClr val="tx1"/>
                </a:solidFill>
              </a:rPr>
              <a:t>Finance 1997;23(3</a:t>
            </a:r>
            <a:r>
              <a:rPr lang="en-US" dirty="0">
                <a:solidFill>
                  <a:schemeClr val="tx1"/>
                </a:solidFill>
              </a:rPr>
              <a:t>):62-86.</a:t>
            </a:r>
          </a:p>
          <a:p>
            <a:pPr marL="0" indent="0">
              <a:buNone/>
            </a:pPr>
            <a:endParaRPr lang="en-US" dirty="0">
              <a:solidFill>
                <a:schemeClr val="tx1"/>
              </a:solidFill>
            </a:endParaRPr>
          </a:p>
          <a:p>
            <a:r>
              <a:rPr lang="en-US" dirty="0" smtClean="0">
                <a:solidFill>
                  <a:schemeClr val="tx1"/>
                </a:solidFill>
              </a:rPr>
              <a:t>Motoyama E, Nenninger C. Managed </a:t>
            </a:r>
            <a:r>
              <a:rPr lang="en-US" dirty="0">
                <a:solidFill>
                  <a:schemeClr val="tx1"/>
                </a:solidFill>
              </a:rPr>
              <a:t>health care and academic anesthesiology in the United </a:t>
            </a:r>
            <a:r>
              <a:rPr lang="en-US" dirty="0" smtClean="0">
                <a:solidFill>
                  <a:schemeClr val="tx1"/>
                </a:solidFill>
              </a:rPr>
              <a:t>States. J Anesth 2002;16:310-318. </a:t>
            </a:r>
            <a:endParaRPr lang="en-US" dirty="0">
              <a:solidFill>
                <a:schemeClr val="tx1"/>
              </a:solidFill>
            </a:endParaRPr>
          </a:p>
          <a:p>
            <a:pPr marL="0" indent="0">
              <a:buNone/>
            </a:pPr>
            <a:r>
              <a:rPr lang="en-US" dirty="0"/>
              <a:t> </a:t>
            </a:r>
          </a:p>
          <a:p>
            <a:pPr marL="0" indent="0">
              <a:buNone/>
            </a:pPr>
            <a:endParaRPr lang="en-US" dirty="0"/>
          </a:p>
          <a:p>
            <a:pPr marL="0" indent="0">
              <a:buNone/>
            </a:pPr>
            <a:endParaRPr lang="en-US" dirty="0"/>
          </a:p>
        </p:txBody>
      </p:sp>
    </p:spTree>
    <p:extLst>
      <p:ext uri="{BB962C8B-B14F-4D97-AF65-F5344CB8AC3E}">
        <p14:creationId xmlns="" xmlns:p14="http://schemas.microsoft.com/office/powerpoint/2010/main" val="18452986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Lost?  Bored?  Don’t Want to Deal With It?</a:t>
            </a:r>
            <a:endParaRPr lang="en-US" sz="2800" dirty="0"/>
          </a:p>
        </p:txBody>
      </p:sp>
      <p:sp>
        <p:nvSpPr>
          <p:cNvPr id="3" name="Content Placeholder 2"/>
          <p:cNvSpPr>
            <a:spLocks noGrp="1"/>
          </p:cNvSpPr>
          <p:nvPr>
            <p:ph idx="1"/>
          </p:nvPr>
        </p:nvSpPr>
        <p:spPr>
          <a:xfrm>
            <a:off x="457200" y="1676400"/>
            <a:ext cx="8229600" cy="4449763"/>
          </a:xfrm>
        </p:spPr>
        <p:txBody>
          <a:bodyPr/>
          <a:lstStyle/>
          <a:p>
            <a:pPr marL="0" indent="0" algn="ctr">
              <a:buNone/>
            </a:pPr>
            <a:endParaRPr lang="en-US" sz="4400" dirty="0" smtClean="0"/>
          </a:p>
          <a:p>
            <a:pPr marL="0" indent="0" algn="ctr">
              <a:buNone/>
            </a:pPr>
            <a:r>
              <a:rPr lang="en-US" sz="4400" dirty="0" smtClean="0"/>
              <a:t>Leslie A. Allen</a:t>
            </a:r>
          </a:p>
          <a:p>
            <a:pPr marL="0" indent="0" algn="ctr">
              <a:buNone/>
            </a:pPr>
            <a:r>
              <a:rPr lang="en-US" sz="3600" smtClean="0">
                <a:hlinkClick r:id="rId2"/>
              </a:rPr>
              <a:t>laallen@csattorneys.com</a:t>
            </a:r>
            <a:endParaRPr lang="en-US" sz="3600" dirty="0" smtClean="0"/>
          </a:p>
          <a:p>
            <a:pPr marL="0" indent="0" algn="ctr">
              <a:buNone/>
            </a:pPr>
            <a:r>
              <a:rPr lang="en-US" sz="3600" dirty="0" smtClean="0"/>
              <a:t>205.250.6655</a:t>
            </a:r>
          </a:p>
          <a:p>
            <a:endParaRPr lang="en-US" dirty="0"/>
          </a:p>
        </p:txBody>
      </p:sp>
    </p:spTree>
    <p:extLst>
      <p:ext uri="{BB962C8B-B14F-4D97-AF65-F5344CB8AC3E}">
        <p14:creationId xmlns="" xmlns:p14="http://schemas.microsoft.com/office/powerpoint/2010/main" val="2510007250"/>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Background: Why Should You Care?</a:t>
            </a:r>
            <a:endParaRPr lang="en-US" sz="2800" dirty="0"/>
          </a:p>
        </p:txBody>
      </p:sp>
      <p:sp>
        <p:nvSpPr>
          <p:cNvPr id="3" name="Content Placeholder 2"/>
          <p:cNvSpPr>
            <a:spLocks noGrp="1"/>
          </p:cNvSpPr>
          <p:nvPr>
            <p:ph idx="1"/>
          </p:nvPr>
        </p:nvSpPr>
        <p:spPr/>
        <p:txBody>
          <a:bodyPr>
            <a:normAutofit/>
          </a:bodyPr>
          <a:lstStyle/>
          <a:p>
            <a:r>
              <a:rPr lang="en-US" dirty="0" smtClean="0">
                <a:solidFill>
                  <a:schemeClr val="tx1"/>
                </a:solidFill>
              </a:rPr>
              <a:t>MCOs </a:t>
            </a:r>
            <a:r>
              <a:rPr lang="en-US" dirty="0">
                <a:solidFill>
                  <a:schemeClr val="tx1"/>
                </a:solidFill>
              </a:rPr>
              <a:t>are </a:t>
            </a:r>
            <a:r>
              <a:rPr lang="en-US" dirty="0" smtClean="0">
                <a:solidFill>
                  <a:schemeClr val="tx1"/>
                </a:solidFill>
              </a:rPr>
              <a:t>increasing resource </a:t>
            </a:r>
            <a:r>
              <a:rPr lang="en-US" dirty="0">
                <a:solidFill>
                  <a:schemeClr val="tx1"/>
                </a:solidFill>
              </a:rPr>
              <a:t>for </a:t>
            </a:r>
            <a:r>
              <a:rPr lang="en-US" dirty="0" smtClean="0">
                <a:solidFill>
                  <a:schemeClr val="tx1"/>
                </a:solidFill>
              </a:rPr>
              <a:t>provider payment for health </a:t>
            </a:r>
            <a:r>
              <a:rPr lang="en-US" dirty="0">
                <a:solidFill>
                  <a:schemeClr val="tx1"/>
                </a:solidFill>
              </a:rPr>
              <a:t>services.  C</a:t>
            </a:r>
            <a:r>
              <a:rPr lang="en-US" dirty="0" smtClean="0">
                <a:solidFill>
                  <a:schemeClr val="tx1"/>
                </a:solidFill>
              </a:rPr>
              <a:t>ontracts </a:t>
            </a:r>
            <a:r>
              <a:rPr lang="en-US" dirty="0">
                <a:solidFill>
                  <a:schemeClr val="tx1"/>
                </a:solidFill>
              </a:rPr>
              <a:t>must be closely scrutinized from many angles to ensure </a:t>
            </a:r>
            <a:r>
              <a:rPr lang="en-US" dirty="0" smtClean="0">
                <a:solidFill>
                  <a:schemeClr val="tx1"/>
                </a:solidFill>
              </a:rPr>
              <a:t>proper </a:t>
            </a:r>
            <a:r>
              <a:rPr lang="en-US" dirty="0">
                <a:solidFill>
                  <a:schemeClr val="tx1"/>
                </a:solidFill>
              </a:rPr>
              <a:t>and maximum </a:t>
            </a:r>
            <a:r>
              <a:rPr lang="en-US" dirty="0" smtClean="0">
                <a:solidFill>
                  <a:schemeClr val="tx1"/>
                </a:solidFill>
              </a:rPr>
              <a:t>reimbursement.</a:t>
            </a:r>
          </a:p>
          <a:p>
            <a:endParaRPr lang="en-US" dirty="0">
              <a:solidFill>
                <a:schemeClr val="tx1"/>
              </a:solidFill>
            </a:endParaRPr>
          </a:p>
          <a:p>
            <a:r>
              <a:rPr lang="en-US" dirty="0" smtClean="0">
                <a:solidFill>
                  <a:schemeClr val="tx1"/>
                </a:solidFill>
              </a:rPr>
              <a:t>Expansion </a:t>
            </a:r>
            <a:r>
              <a:rPr lang="en-US" dirty="0">
                <a:solidFill>
                  <a:schemeClr val="tx1"/>
                </a:solidFill>
              </a:rPr>
              <a:t>of state managed care laws and </a:t>
            </a:r>
            <a:r>
              <a:rPr lang="en-US" dirty="0" smtClean="0">
                <a:solidFill>
                  <a:schemeClr val="tx1"/>
                </a:solidFill>
              </a:rPr>
              <a:t>regulations over past two decades. </a:t>
            </a:r>
            <a:endParaRPr lang="en-US" dirty="0">
              <a:solidFill>
                <a:schemeClr val="tx1"/>
              </a:solidFill>
            </a:endParaRPr>
          </a:p>
          <a:p>
            <a:endParaRPr lang="en-US" dirty="0">
              <a:solidFill>
                <a:schemeClr val="tx1"/>
              </a:solidFill>
            </a:endParaRPr>
          </a:p>
          <a:p>
            <a:r>
              <a:rPr lang="en-US" dirty="0" smtClean="0">
                <a:solidFill>
                  <a:schemeClr val="tx1"/>
                </a:solidFill>
              </a:rPr>
              <a:t>Impact of managed care slower to develop within the field of anesthesiology; however, in the last </a:t>
            </a:r>
            <a:r>
              <a:rPr lang="en-US" dirty="0">
                <a:solidFill>
                  <a:schemeClr val="tx1"/>
                </a:solidFill>
              </a:rPr>
              <a:t>15 years, </a:t>
            </a:r>
            <a:r>
              <a:rPr lang="en-US" dirty="0" smtClean="0">
                <a:solidFill>
                  <a:schemeClr val="tx1"/>
                </a:solidFill>
              </a:rPr>
              <a:t>this trend is changing.</a:t>
            </a:r>
            <a:endParaRPr lang="en-US" dirty="0">
              <a:solidFill>
                <a:schemeClr val="tx1"/>
              </a:solidFill>
            </a:endParaRPr>
          </a:p>
        </p:txBody>
      </p:sp>
    </p:spTree>
    <p:extLst>
      <p:ext uri="{BB962C8B-B14F-4D97-AF65-F5344CB8AC3E}">
        <p14:creationId xmlns="" xmlns:p14="http://schemas.microsoft.com/office/powerpoint/2010/main" val="258520624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Background: Why Should You Care?</a:t>
            </a:r>
            <a:endParaRPr lang="en-US" sz="2800" dirty="0"/>
          </a:p>
        </p:txBody>
      </p:sp>
      <p:sp>
        <p:nvSpPr>
          <p:cNvPr id="3" name="Content Placeholder 2"/>
          <p:cNvSpPr>
            <a:spLocks noGrp="1"/>
          </p:cNvSpPr>
          <p:nvPr>
            <p:ph idx="1"/>
          </p:nvPr>
        </p:nvSpPr>
        <p:spPr/>
        <p:txBody>
          <a:bodyPr/>
          <a:lstStyle/>
          <a:p>
            <a:pPr lvl="0"/>
            <a:r>
              <a:rPr lang="en-US" dirty="0">
                <a:solidFill>
                  <a:schemeClr val="tx1"/>
                </a:solidFill>
              </a:rPr>
              <a:t>A</a:t>
            </a:r>
            <a:r>
              <a:rPr lang="en-US" dirty="0" smtClean="0">
                <a:solidFill>
                  <a:schemeClr val="tx1"/>
                </a:solidFill>
              </a:rPr>
              <a:t>nesthesiology has been </a:t>
            </a:r>
            <a:r>
              <a:rPr lang="en-US" dirty="0">
                <a:solidFill>
                  <a:schemeClr val="tx1"/>
                </a:solidFill>
              </a:rPr>
              <a:t>more insulated </a:t>
            </a:r>
            <a:r>
              <a:rPr lang="en-US" dirty="0" smtClean="0">
                <a:solidFill>
                  <a:schemeClr val="tx1"/>
                </a:solidFill>
              </a:rPr>
              <a:t>historically</a:t>
            </a:r>
            <a:r>
              <a:rPr lang="en-US" dirty="0">
                <a:solidFill>
                  <a:schemeClr val="tx1"/>
                </a:solidFill>
              </a:rPr>
              <a:t>.</a:t>
            </a:r>
            <a:endParaRPr lang="en-US" dirty="0" smtClean="0">
              <a:solidFill>
                <a:schemeClr val="tx1"/>
              </a:solidFill>
            </a:endParaRPr>
          </a:p>
          <a:p>
            <a:pPr lvl="0"/>
            <a:endParaRPr lang="en-US" dirty="0">
              <a:solidFill>
                <a:schemeClr val="tx1"/>
              </a:solidFill>
            </a:endParaRPr>
          </a:p>
          <a:p>
            <a:pPr lvl="1"/>
            <a:r>
              <a:rPr lang="en-US" dirty="0" smtClean="0">
                <a:solidFill>
                  <a:schemeClr val="tx1"/>
                </a:solidFill>
              </a:rPr>
              <a:t>Anesthesiologists </a:t>
            </a:r>
            <a:r>
              <a:rPr lang="en-US" dirty="0">
                <a:solidFill>
                  <a:schemeClr val="tx1"/>
                </a:solidFill>
              </a:rPr>
              <a:t>do not function as traditional gatekeepers to </a:t>
            </a:r>
            <a:r>
              <a:rPr lang="en-US" dirty="0" smtClean="0">
                <a:solidFill>
                  <a:schemeClr val="tx1"/>
                </a:solidFill>
              </a:rPr>
              <a:t>care, but this is changing secondary to pain </a:t>
            </a:r>
            <a:r>
              <a:rPr lang="en-US" dirty="0">
                <a:solidFill>
                  <a:schemeClr val="tx1"/>
                </a:solidFill>
              </a:rPr>
              <a:t>management practices.</a:t>
            </a:r>
          </a:p>
          <a:p>
            <a:endParaRPr lang="en-US" dirty="0">
              <a:solidFill>
                <a:schemeClr val="tx1"/>
              </a:solidFill>
            </a:endParaRPr>
          </a:p>
          <a:p>
            <a:pPr lvl="1"/>
            <a:r>
              <a:rPr lang="en-US" dirty="0">
                <a:solidFill>
                  <a:schemeClr val="tx1"/>
                </a:solidFill>
              </a:rPr>
              <a:t>A</a:t>
            </a:r>
            <a:r>
              <a:rPr lang="en-US" dirty="0" smtClean="0">
                <a:solidFill>
                  <a:schemeClr val="tx1"/>
                </a:solidFill>
              </a:rPr>
              <a:t>nesthesiologists </a:t>
            </a:r>
            <a:r>
              <a:rPr lang="en-US" dirty="0">
                <a:solidFill>
                  <a:schemeClr val="tx1"/>
                </a:solidFill>
              </a:rPr>
              <a:t>typically did not need to apply frequently for authorization consents.</a:t>
            </a:r>
          </a:p>
          <a:p>
            <a:pPr marL="0" indent="0">
              <a:buNone/>
            </a:pPr>
            <a:endParaRPr lang="en-US" dirty="0">
              <a:solidFill>
                <a:schemeClr val="tx1"/>
              </a:solidFill>
            </a:endParaRPr>
          </a:p>
          <a:p>
            <a:pPr lvl="0"/>
            <a:r>
              <a:rPr lang="en-US" dirty="0" smtClean="0">
                <a:solidFill>
                  <a:schemeClr val="tx1"/>
                </a:solidFill>
              </a:rPr>
              <a:t>Evolution of managed </a:t>
            </a:r>
            <a:r>
              <a:rPr lang="en-US" dirty="0">
                <a:solidFill>
                  <a:schemeClr val="tx1"/>
                </a:solidFill>
              </a:rPr>
              <a:t>care </a:t>
            </a:r>
            <a:r>
              <a:rPr lang="en-US" dirty="0" smtClean="0">
                <a:solidFill>
                  <a:schemeClr val="tx1"/>
                </a:solidFill>
              </a:rPr>
              <a:t>and field of anesthesiology = direct impact presently.</a:t>
            </a:r>
            <a:endParaRPr lang="en-US" dirty="0">
              <a:solidFill>
                <a:schemeClr val="tx1"/>
              </a:solidFill>
            </a:endParaRPr>
          </a:p>
          <a:p>
            <a:endParaRPr lang="en-US" dirty="0"/>
          </a:p>
        </p:txBody>
      </p:sp>
    </p:spTree>
    <p:extLst>
      <p:ext uri="{BB962C8B-B14F-4D97-AF65-F5344CB8AC3E}">
        <p14:creationId xmlns="" xmlns:p14="http://schemas.microsoft.com/office/powerpoint/2010/main" val="1353045154"/>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I. Background: Why </a:t>
            </a:r>
            <a:r>
              <a:rPr lang="en-US" sz="2800" dirty="0"/>
              <a:t>Should You </a:t>
            </a:r>
            <a:r>
              <a:rPr lang="en-US" sz="2800" dirty="0" smtClean="0"/>
              <a:t>Care?</a:t>
            </a:r>
            <a:endParaRPr lang="en-US" sz="2800" dirty="0"/>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en-US" sz="2400" dirty="0" smtClean="0">
                <a:solidFill>
                  <a:schemeClr val="tx1"/>
                </a:solidFill>
              </a:rPr>
              <a:t>Every </a:t>
            </a:r>
            <a:r>
              <a:rPr lang="en-US" sz="2400" dirty="0">
                <a:solidFill>
                  <a:schemeClr val="tx1"/>
                </a:solidFill>
              </a:rPr>
              <a:t>state and </a:t>
            </a:r>
            <a:r>
              <a:rPr lang="en-US" sz="2400" dirty="0" smtClean="0">
                <a:solidFill>
                  <a:schemeClr val="tx1"/>
                </a:solidFill>
              </a:rPr>
              <a:t>D.C. have </a:t>
            </a:r>
            <a:r>
              <a:rPr lang="en-US" sz="2400" dirty="0">
                <a:solidFill>
                  <a:schemeClr val="tx1"/>
                </a:solidFill>
              </a:rPr>
              <a:t>managed care regulatory </a:t>
            </a:r>
            <a:r>
              <a:rPr lang="en-US" sz="2400" dirty="0" smtClean="0">
                <a:solidFill>
                  <a:schemeClr val="tx1"/>
                </a:solidFill>
              </a:rPr>
              <a:t>regimes</a:t>
            </a:r>
          </a:p>
          <a:p>
            <a:pPr lvl="1"/>
            <a:r>
              <a:rPr lang="en-US" sz="2300" dirty="0" smtClean="0"/>
              <a:t>These are comprehensive </a:t>
            </a:r>
            <a:r>
              <a:rPr lang="en-US" sz="2300" dirty="0"/>
              <a:t>and highly </a:t>
            </a:r>
            <a:r>
              <a:rPr lang="en-US" sz="2300" dirty="0" smtClean="0"/>
              <a:t>detailed.</a:t>
            </a:r>
          </a:p>
          <a:p>
            <a:pPr marL="457200" lvl="1" indent="0">
              <a:buNone/>
            </a:pPr>
            <a:endParaRPr lang="en-US" sz="2300" dirty="0" smtClean="0"/>
          </a:p>
          <a:p>
            <a:pPr lvl="1"/>
            <a:r>
              <a:rPr lang="en-US" sz="2300" dirty="0" smtClean="0"/>
              <a:t>Some aspects vary </a:t>
            </a:r>
            <a:r>
              <a:rPr lang="en-US" sz="2300" dirty="0"/>
              <a:t>from state to </a:t>
            </a:r>
            <a:r>
              <a:rPr lang="en-US" sz="2300" dirty="0" smtClean="0"/>
              <a:t>state.</a:t>
            </a:r>
          </a:p>
          <a:p>
            <a:pPr lvl="1"/>
            <a:endParaRPr lang="en-US" sz="2300" dirty="0" smtClean="0"/>
          </a:p>
          <a:p>
            <a:pPr lvl="1"/>
            <a:r>
              <a:rPr lang="en-US" sz="2300" dirty="0" smtClean="0"/>
              <a:t>Some aspects standardized among the states</a:t>
            </a:r>
            <a:r>
              <a:rPr lang="en-US" sz="2400" dirty="0"/>
              <a:t>.</a:t>
            </a:r>
            <a:endParaRPr lang="en-US" sz="2400" dirty="0" smtClean="0"/>
          </a:p>
          <a:p>
            <a:pPr marL="457200" lvl="1" indent="0">
              <a:buNone/>
            </a:pPr>
            <a:endParaRPr lang="en-US" sz="2400" dirty="0"/>
          </a:p>
          <a:p>
            <a:pPr lvl="1"/>
            <a:r>
              <a:rPr lang="en-US" sz="2300" dirty="0" smtClean="0"/>
              <a:t>Example</a:t>
            </a:r>
            <a:r>
              <a:rPr lang="en-US" sz="2300" dirty="0"/>
              <a:t>:</a:t>
            </a:r>
            <a:r>
              <a:rPr lang="en-US" sz="2300" dirty="0" smtClean="0"/>
              <a:t> </a:t>
            </a:r>
            <a:r>
              <a:rPr lang="en-US" sz="2300" dirty="0"/>
              <a:t>every state and </a:t>
            </a:r>
            <a:r>
              <a:rPr lang="en-US" sz="2300" dirty="0" smtClean="0"/>
              <a:t>D.C. have </a:t>
            </a:r>
            <a:r>
              <a:rPr lang="en-US" sz="2300" dirty="0"/>
              <a:t>adopted “prompt pay” requirements </a:t>
            </a:r>
            <a:r>
              <a:rPr lang="en-US" sz="2300" dirty="0" smtClean="0"/>
              <a:t>specifying </a:t>
            </a:r>
            <a:r>
              <a:rPr lang="en-US" sz="2300" dirty="0"/>
              <a:t>deadlines within which MCOs must process “clean claims” after receipt and impose penalties for noncompliance.  </a:t>
            </a:r>
          </a:p>
          <a:p>
            <a:endParaRPr lang="en-US" sz="2400" dirty="0" smtClean="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I. Background: Why Should You Care?</a:t>
            </a:r>
            <a:endParaRPr lang="en-US" sz="2800" dirty="0"/>
          </a:p>
        </p:txBody>
      </p:sp>
      <p:sp>
        <p:nvSpPr>
          <p:cNvPr id="3" name="Content Placeholder 2"/>
          <p:cNvSpPr>
            <a:spLocks noGrp="1"/>
          </p:cNvSpPr>
          <p:nvPr>
            <p:ph idx="1"/>
          </p:nvPr>
        </p:nvSpPr>
        <p:spPr/>
        <p:txBody>
          <a:bodyPr>
            <a:normAutofit/>
          </a:bodyPr>
          <a:lstStyle/>
          <a:p>
            <a:pPr lvl="0"/>
            <a:r>
              <a:rPr lang="en-US" dirty="0" smtClean="0">
                <a:solidFill>
                  <a:schemeClr val="tx1"/>
                </a:solidFill>
              </a:rPr>
              <a:t>MCO agreements presented </a:t>
            </a:r>
            <a:r>
              <a:rPr lang="en-US" dirty="0">
                <a:solidFill>
                  <a:schemeClr val="tx1"/>
                </a:solidFill>
              </a:rPr>
              <a:t>to </a:t>
            </a:r>
            <a:r>
              <a:rPr lang="en-US" dirty="0" smtClean="0">
                <a:solidFill>
                  <a:schemeClr val="tx1"/>
                </a:solidFill>
              </a:rPr>
              <a:t>providers often do </a:t>
            </a:r>
            <a:r>
              <a:rPr lang="en-US" dirty="0">
                <a:solidFill>
                  <a:schemeClr val="tx1"/>
                </a:solidFill>
              </a:rPr>
              <a:t>not comply with </a:t>
            </a:r>
            <a:r>
              <a:rPr lang="en-US" dirty="0" smtClean="0">
                <a:solidFill>
                  <a:schemeClr val="tx1"/>
                </a:solidFill>
              </a:rPr>
              <a:t>particular state legal requirements. </a:t>
            </a:r>
          </a:p>
          <a:p>
            <a:pPr lvl="0"/>
            <a:endParaRPr lang="en-US" dirty="0" smtClean="0"/>
          </a:p>
          <a:p>
            <a:pPr lvl="1"/>
            <a:r>
              <a:rPr lang="en-US" dirty="0" smtClean="0"/>
              <a:t>In </a:t>
            </a:r>
            <a:r>
              <a:rPr lang="en-US" dirty="0"/>
              <a:t>some cases, </a:t>
            </a:r>
            <a:r>
              <a:rPr lang="en-US" dirty="0" smtClean="0"/>
              <a:t>there is a conflict with state legal requirements.</a:t>
            </a:r>
            <a:endParaRPr lang="en-US" dirty="0"/>
          </a:p>
          <a:p>
            <a:pPr marL="0" indent="0">
              <a:buNone/>
            </a:pPr>
            <a:endParaRPr lang="en-US" dirty="0"/>
          </a:p>
          <a:p>
            <a:pPr lvl="1"/>
            <a:r>
              <a:rPr lang="en-US" dirty="0"/>
              <a:t>In other cases, a state may require specific language or provisions to be included in </a:t>
            </a:r>
            <a:r>
              <a:rPr lang="en-US" dirty="0" smtClean="0"/>
              <a:t>agreements </a:t>
            </a:r>
            <a:r>
              <a:rPr lang="en-US" dirty="0"/>
              <a:t>that the MCO fails to incorporate or reference.</a:t>
            </a:r>
          </a:p>
          <a:p>
            <a:pPr marL="0" indent="0">
              <a:buNone/>
            </a:pPr>
            <a:endParaRPr lang="en-US" dirty="0"/>
          </a:p>
          <a:p>
            <a:pPr lvl="1"/>
            <a:r>
              <a:rPr lang="en-US" dirty="0"/>
              <a:t>A</a:t>
            </a:r>
            <a:r>
              <a:rPr lang="en-US" dirty="0" smtClean="0"/>
              <a:t>greements </a:t>
            </a:r>
            <a:r>
              <a:rPr lang="en-US" dirty="0"/>
              <a:t>are </a:t>
            </a:r>
            <a:r>
              <a:rPr lang="en-US" dirty="0" smtClean="0"/>
              <a:t>increasingly supplemented </a:t>
            </a:r>
            <a:r>
              <a:rPr lang="en-US" dirty="0"/>
              <a:t>with an “</a:t>
            </a:r>
            <a:r>
              <a:rPr lang="en-US" dirty="0" smtClean="0"/>
              <a:t>addendum,” </a:t>
            </a:r>
            <a:r>
              <a:rPr lang="en-US" dirty="0"/>
              <a:t>but </a:t>
            </a:r>
            <a:r>
              <a:rPr lang="en-US" dirty="0" smtClean="0"/>
              <a:t>this is </a:t>
            </a:r>
            <a:r>
              <a:rPr lang="en-US" dirty="0"/>
              <a:t>often difficult to reconcile with the provisions of the underlying </a:t>
            </a:r>
            <a:r>
              <a:rPr lang="en-US" dirty="0" smtClean="0"/>
              <a:t>contract.</a:t>
            </a:r>
            <a:endParaRPr lang="en-US" dirty="0"/>
          </a:p>
          <a:p>
            <a:endParaRPr lang="en-US" b="1" dirty="0">
              <a:solidFill>
                <a:schemeClr val="tx1">
                  <a:lumMod val="75000"/>
                  <a:lumOff val="25000"/>
                </a:schemeClr>
              </a:solidFill>
            </a:endParaRP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Overview of Discussion</a:t>
            </a:r>
            <a:endParaRPr lang="en-US" sz="2800" dirty="0"/>
          </a:p>
        </p:txBody>
      </p:sp>
      <p:sp>
        <p:nvSpPr>
          <p:cNvPr id="3" name="Content Placeholder 2"/>
          <p:cNvSpPr>
            <a:spLocks noGrp="1"/>
          </p:cNvSpPr>
          <p:nvPr>
            <p:ph idx="1"/>
          </p:nvPr>
        </p:nvSpPr>
        <p:spPr/>
        <p:txBody>
          <a:bodyPr>
            <a:normAutofit fontScale="85000" lnSpcReduction="20000"/>
          </a:bodyPr>
          <a:lstStyle/>
          <a:p>
            <a:pPr lvl="0"/>
            <a:r>
              <a:rPr lang="en-US" sz="2400" dirty="0">
                <a:solidFill>
                  <a:schemeClr val="tx1"/>
                </a:solidFill>
              </a:rPr>
              <a:t>Examine practical considerations </a:t>
            </a:r>
            <a:r>
              <a:rPr lang="en-US" sz="2400" dirty="0" smtClean="0">
                <a:solidFill>
                  <a:schemeClr val="tx1"/>
                </a:solidFill>
              </a:rPr>
              <a:t>relating to </a:t>
            </a:r>
            <a:r>
              <a:rPr lang="en-US" sz="2400" dirty="0">
                <a:solidFill>
                  <a:schemeClr val="tx1"/>
                </a:solidFill>
              </a:rPr>
              <a:t>managed care contracts with anesthesiology practices that can impact the way you practice and </a:t>
            </a:r>
            <a:r>
              <a:rPr lang="en-US" sz="2400" dirty="0" smtClean="0">
                <a:solidFill>
                  <a:schemeClr val="tx1"/>
                </a:solidFill>
              </a:rPr>
              <a:t>reimbursement.</a:t>
            </a:r>
            <a:endParaRPr lang="en-US" sz="2400" dirty="0">
              <a:solidFill>
                <a:schemeClr val="tx1"/>
              </a:solidFill>
            </a:endParaRPr>
          </a:p>
          <a:p>
            <a:pPr marL="0" indent="0">
              <a:buNone/>
            </a:pPr>
            <a:endParaRPr lang="en-US" sz="2400" dirty="0">
              <a:solidFill>
                <a:schemeClr val="tx1"/>
              </a:solidFill>
            </a:endParaRPr>
          </a:p>
          <a:p>
            <a:pPr lvl="0"/>
            <a:r>
              <a:rPr lang="en-US" sz="2400" dirty="0">
                <a:solidFill>
                  <a:schemeClr val="tx1"/>
                </a:solidFill>
              </a:rPr>
              <a:t>Look at </a:t>
            </a:r>
            <a:r>
              <a:rPr lang="en-US" sz="2400" dirty="0" smtClean="0">
                <a:solidFill>
                  <a:schemeClr val="tx1"/>
                </a:solidFill>
              </a:rPr>
              <a:t>particular provisions </a:t>
            </a:r>
            <a:r>
              <a:rPr lang="en-US" sz="2400" dirty="0">
                <a:solidFill>
                  <a:schemeClr val="tx1"/>
                </a:solidFill>
              </a:rPr>
              <a:t>in managed care contracts that are potentially problematic from the perspective </a:t>
            </a:r>
            <a:r>
              <a:rPr lang="en-US" sz="2400" dirty="0" smtClean="0">
                <a:solidFill>
                  <a:schemeClr val="tx1"/>
                </a:solidFill>
              </a:rPr>
              <a:t>of providers.</a:t>
            </a:r>
            <a:endParaRPr lang="en-US" sz="2400" dirty="0">
              <a:solidFill>
                <a:schemeClr val="tx1"/>
              </a:solidFill>
            </a:endParaRPr>
          </a:p>
          <a:p>
            <a:endParaRPr lang="en-US" sz="2400" dirty="0">
              <a:solidFill>
                <a:schemeClr val="tx1"/>
              </a:solidFill>
            </a:endParaRPr>
          </a:p>
          <a:p>
            <a:pPr lvl="0"/>
            <a:r>
              <a:rPr lang="en-US" sz="2400" dirty="0">
                <a:solidFill>
                  <a:schemeClr val="tx1"/>
                </a:solidFill>
              </a:rPr>
              <a:t>Help you </a:t>
            </a:r>
            <a:r>
              <a:rPr lang="en-US" sz="2400" u="sng" dirty="0" smtClean="0">
                <a:solidFill>
                  <a:schemeClr val="tx1"/>
                </a:solidFill>
              </a:rPr>
              <a:t>to </a:t>
            </a:r>
            <a:r>
              <a:rPr lang="en-US" sz="2400" u="sng" dirty="0">
                <a:solidFill>
                  <a:schemeClr val="tx1"/>
                </a:solidFill>
              </a:rPr>
              <a:t>identify</a:t>
            </a:r>
            <a:r>
              <a:rPr lang="en-US" sz="2400" dirty="0">
                <a:solidFill>
                  <a:schemeClr val="tx1"/>
                </a:solidFill>
              </a:rPr>
              <a:t> these provisions if they appear in </a:t>
            </a:r>
            <a:r>
              <a:rPr lang="en-US" sz="2400" dirty="0" smtClean="0">
                <a:solidFill>
                  <a:schemeClr val="tx1"/>
                </a:solidFill>
              </a:rPr>
              <a:t>agreements </a:t>
            </a:r>
            <a:r>
              <a:rPr lang="en-US" sz="2400" dirty="0">
                <a:solidFill>
                  <a:schemeClr val="tx1"/>
                </a:solidFill>
              </a:rPr>
              <a:t>offered to </a:t>
            </a:r>
            <a:r>
              <a:rPr lang="en-US" sz="2400" dirty="0" smtClean="0">
                <a:solidFill>
                  <a:schemeClr val="tx1"/>
                </a:solidFill>
              </a:rPr>
              <a:t>you.</a:t>
            </a:r>
            <a:endParaRPr lang="en-US" sz="2400" dirty="0">
              <a:solidFill>
                <a:schemeClr val="tx1"/>
              </a:solidFill>
            </a:endParaRPr>
          </a:p>
          <a:p>
            <a:pPr marL="0" indent="0">
              <a:buNone/>
            </a:pPr>
            <a:r>
              <a:rPr lang="en-US" sz="2400" dirty="0">
                <a:solidFill>
                  <a:schemeClr val="tx1"/>
                </a:solidFill>
              </a:rPr>
              <a:t> </a:t>
            </a:r>
          </a:p>
          <a:p>
            <a:pPr lvl="0"/>
            <a:r>
              <a:rPr lang="en-US" sz="2400" dirty="0">
                <a:solidFill>
                  <a:schemeClr val="tx1"/>
                </a:solidFill>
              </a:rPr>
              <a:t>Help you </a:t>
            </a:r>
            <a:r>
              <a:rPr lang="en-US" sz="2400" u="sng" dirty="0" smtClean="0">
                <a:solidFill>
                  <a:schemeClr val="tx1"/>
                </a:solidFill>
              </a:rPr>
              <a:t>to </a:t>
            </a:r>
            <a:r>
              <a:rPr lang="en-US" sz="2400" u="sng" dirty="0">
                <a:solidFill>
                  <a:schemeClr val="tx1"/>
                </a:solidFill>
              </a:rPr>
              <a:t>understand</a:t>
            </a:r>
            <a:r>
              <a:rPr lang="en-US" sz="2400" dirty="0">
                <a:solidFill>
                  <a:schemeClr val="tx1"/>
                </a:solidFill>
              </a:rPr>
              <a:t> the potential ramifications of these provisions and how they impact your </a:t>
            </a:r>
            <a:r>
              <a:rPr lang="en-US" sz="2400" dirty="0" smtClean="0">
                <a:solidFill>
                  <a:schemeClr val="tx1"/>
                </a:solidFill>
              </a:rPr>
              <a:t>practice.</a:t>
            </a:r>
            <a:endParaRPr lang="en-US" sz="2400" dirty="0">
              <a:solidFill>
                <a:schemeClr val="tx1"/>
              </a:solidFill>
            </a:endParaRPr>
          </a:p>
          <a:p>
            <a:pPr marL="0" indent="0">
              <a:buNone/>
            </a:pPr>
            <a:r>
              <a:rPr lang="en-US" sz="2400" dirty="0">
                <a:solidFill>
                  <a:schemeClr val="tx1"/>
                </a:solidFill>
              </a:rPr>
              <a:t> </a:t>
            </a:r>
          </a:p>
          <a:p>
            <a:pPr lvl="0"/>
            <a:r>
              <a:rPr lang="en-US" sz="2400" dirty="0">
                <a:solidFill>
                  <a:schemeClr val="tx1"/>
                </a:solidFill>
              </a:rPr>
              <a:t>Discuss more favorable language from the </a:t>
            </a:r>
            <a:r>
              <a:rPr lang="en-US" sz="2400" dirty="0" smtClean="0">
                <a:solidFill>
                  <a:schemeClr val="tx1"/>
                </a:solidFill>
              </a:rPr>
              <a:t>providers</a:t>
            </a:r>
            <a:r>
              <a:rPr lang="en-US" sz="2400" dirty="0">
                <a:solidFill>
                  <a:schemeClr val="tx1"/>
                </a:solidFill>
              </a:rPr>
              <a:t>’ perspective to use </a:t>
            </a:r>
            <a:r>
              <a:rPr lang="en-US" sz="2400" dirty="0" smtClean="0">
                <a:solidFill>
                  <a:schemeClr val="tx1"/>
                </a:solidFill>
              </a:rPr>
              <a:t>with </a:t>
            </a:r>
            <a:r>
              <a:rPr lang="en-US" sz="2400" dirty="0">
                <a:solidFill>
                  <a:schemeClr val="tx1"/>
                </a:solidFill>
              </a:rPr>
              <a:t>MCOs during </a:t>
            </a:r>
            <a:r>
              <a:rPr lang="en-US" sz="2400" dirty="0" smtClean="0">
                <a:solidFill>
                  <a:schemeClr val="tx1"/>
                </a:solidFill>
              </a:rPr>
              <a:t>negotiation </a:t>
            </a:r>
            <a:r>
              <a:rPr lang="en-US" sz="2400" dirty="0">
                <a:solidFill>
                  <a:schemeClr val="tx1"/>
                </a:solidFill>
              </a:rPr>
              <a:t>of the </a:t>
            </a:r>
            <a:r>
              <a:rPr lang="en-US" sz="2400" dirty="0" smtClean="0">
                <a:solidFill>
                  <a:schemeClr val="tx1"/>
                </a:solidFill>
              </a:rPr>
              <a:t>contract</a:t>
            </a:r>
            <a:r>
              <a:rPr lang="en-US" sz="2400" dirty="0">
                <a:solidFill>
                  <a:schemeClr val="tx1"/>
                </a:solidFill>
              </a:rPr>
              <a:t>.</a:t>
            </a:r>
          </a:p>
          <a:p>
            <a:endParaRPr lang="en-US" sz="2400" b="1"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CSA Presentation template 2007-8 (2)">
  <a:themeElements>
    <a:clrScheme name="Custom 2">
      <a:dk1>
        <a:sysClr val="windowText" lastClr="000000"/>
      </a:dk1>
      <a:lt1>
        <a:srgbClr val="FFFFFF"/>
      </a:lt1>
      <a:dk2>
        <a:srgbClr val="524843"/>
      </a:dk2>
      <a:lt2>
        <a:srgbClr val="EEECE1"/>
      </a:lt2>
      <a:accent1>
        <a:srgbClr val="8AA0D5"/>
      </a:accent1>
      <a:accent2>
        <a:srgbClr val="CB1500"/>
      </a:accent2>
      <a:accent3>
        <a:srgbClr val="A6C07A"/>
      </a:accent3>
      <a:accent4>
        <a:srgbClr val="9184AE"/>
      </a:accent4>
      <a:accent5>
        <a:srgbClr val="7EBBC2"/>
      </a:accent5>
      <a:accent6>
        <a:srgbClr val="E97531"/>
      </a:accent6>
      <a:hlink>
        <a:srgbClr val="3F3F3F"/>
      </a:hlink>
      <a:folHlink>
        <a:srgbClr val="C0C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 &amp; S template</Template>
  <TotalTime>8276</TotalTime>
  <Words>1849</Words>
  <Application>Microsoft Office PowerPoint</Application>
  <PresentationFormat>On-screen Show (4:3)</PresentationFormat>
  <Paragraphs>363</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CSA Presentation template 2007-8 (2)</vt:lpstr>
      <vt:lpstr>Managed Care Contracts</vt:lpstr>
      <vt:lpstr>I. Background: Managed Care</vt:lpstr>
      <vt:lpstr>I. Background: Types of MCOs</vt:lpstr>
      <vt:lpstr>I. Background: Types of MCOs</vt:lpstr>
      <vt:lpstr>I. Background: Why Should You Care?</vt:lpstr>
      <vt:lpstr>I. Background: Why Should You Care?</vt:lpstr>
      <vt:lpstr>I. Background: Why Should You Care?</vt:lpstr>
      <vt:lpstr>I. Background: Why Should You Care?</vt:lpstr>
      <vt:lpstr>Overview of Discussion</vt:lpstr>
      <vt:lpstr>Overview of Discussion</vt:lpstr>
      <vt:lpstr>II. Practical Considerations</vt:lpstr>
      <vt:lpstr>II. Practical Considerations</vt:lpstr>
      <vt:lpstr>II. Practical Considerations</vt:lpstr>
      <vt:lpstr>II. Practical Considerations</vt:lpstr>
      <vt:lpstr>II. Practical Considerations</vt:lpstr>
      <vt:lpstr>II. Practical Considerations</vt:lpstr>
      <vt:lpstr>II. Practical Considerations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III. Managed Care Contract Provisions</vt:lpstr>
      <vt:lpstr>Resources</vt:lpstr>
      <vt:lpstr>Resources</vt:lpstr>
      <vt:lpstr>Lost?  Bored?  Don’t Want to Deal With 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Ruth E. Martin, Esq. Senior Vice President Primerus Business Division</dc:title>
  <dc:creator>Ruth Martin</dc:creator>
  <cp:lastModifiedBy>Julie M. Ellis</cp:lastModifiedBy>
  <cp:revision>728</cp:revision>
  <cp:lastPrinted>2011-10-10T02:14:40Z</cp:lastPrinted>
  <dcterms:created xsi:type="dcterms:W3CDTF">2007-06-08T14:46:13Z</dcterms:created>
  <dcterms:modified xsi:type="dcterms:W3CDTF">2011-10-11T20:13:47Z</dcterms:modified>
</cp:coreProperties>
</file>