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7.xml" ContentType="application/vnd.openxmlformats-officedocument.presentationml.notesSlide+xml"/>
  <Override PartName="/ppt/notesSlides/notesSlide18.xml" ContentType="application/vnd.openxmlformats-officedocument.presentationml.notesSl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2"/>
  </p:notesMasterIdLst>
  <p:handoutMasterIdLst>
    <p:handoutMasterId r:id="rId23"/>
  </p:handoutMasterIdLst>
  <p:sldIdLst>
    <p:sldId id="260" r:id="rId2"/>
    <p:sldId id="257" r:id="rId3"/>
    <p:sldId id="258"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8" d="100"/>
          <a:sy n="78" d="100"/>
        </p:scale>
        <p:origin x="-1104" y="-59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0902BF-0A86-4AF6-94D1-BD854DCCF4F8}" type="datetimeFigureOut">
              <a:rPr lang="en-US" smtClean="0"/>
              <a:pPr/>
              <a:t>10/5/2011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58E6B03-3E9C-4928-B90D-8F740AD724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06C3F5-9D2E-4A90-9529-6588F0364C4A}" type="datetimeFigureOut">
              <a:rPr lang="en-US" smtClean="0"/>
              <a:pPr/>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0ED8E5-44AD-4E76-8FB7-0B5E6478815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Key element of social media/2.0 web is that people have unlimited choice – they decide what information they want and find useful.</a:t>
            </a:r>
          </a:p>
          <a:p>
            <a:endParaRPr lang="en-US" dirty="0" smtClean="0"/>
          </a:p>
          <a:p>
            <a:r>
              <a:rPr lang="en-US" dirty="0" smtClean="0"/>
              <a:t>LinkedIn – is like the chamber of commerce or industry group, a place for professional discussions and networking</a:t>
            </a:r>
          </a:p>
          <a:p>
            <a:endParaRPr lang="en-US" dirty="0" smtClean="0"/>
          </a:p>
          <a:p>
            <a:r>
              <a:rPr lang="en-US" dirty="0" err="1" smtClean="0"/>
              <a:t>Facebook</a:t>
            </a:r>
            <a:r>
              <a:rPr lang="en-US" dirty="0" smtClean="0"/>
              <a:t> is like the Country Club, more personal – you can share photos of kids, pets, vacations, </a:t>
            </a:r>
          </a:p>
          <a:p>
            <a:endParaRPr lang="en-US" dirty="0" smtClean="0"/>
          </a:p>
          <a:p>
            <a:r>
              <a:rPr lang="en-US" dirty="0" smtClean="0"/>
              <a:t>Twitter is like the cocktail party, lots of quick, very brief conversations</a:t>
            </a:r>
            <a:endParaRPr lang="en-US" dirty="0"/>
          </a:p>
        </p:txBody>
      </p:sp>
      <p:sp>
        <p:nvSpPr>
          <p:cNvPr id="4" name="Slide Number Placeholder 3"/>
          <p:cNvSpPr>
            <a:spLocks noGrp="1"/>
          </p:cNvSpPr>
          <p:nvPr>
            <p:ph type="sldNum" sz="quarter" idx="10"/>
          </p:nvPr>
        </p:nvSpPr>
        <p:spPr/>
        <p:txBody>
          <a:bodyPr/>
          <a:lstStyle/>
          <a:p>
            <a:fld id="{9E96931E-7CCC-A543-8EB6-C86BD76BB2F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Key element of social media/2.0 web is that people have unlimited choice – they decide what information they want and find useful.</a:t>
            </a:r>
          </a:p>
          <a:p>
            <a:endParaRPr lang="en-US" dirty="0" smtClean="0"/>
          </a:p>
          <a:p>
            <a:r>
              <a:rPr lang="en-US" dirty="0" smtClean="0"/>
              <a:t>LinkedIn – is like the chamber of commerce or industry group, a place for professional discussions and networking</a:t>
            </a:r>
          </a:p>
          <a:p>
            <a:endParaRPr lang="en-US" dirty="0" smtClean="0"/>
          </a:p>
          <a:p>
            <a:r>
              <a:rPr lang="en-US" dirty="0" err="1" smtClean="0"/>
              <a:t>Facebook</a:t>
            </a:r>
            <a:r>
              <a:rPr lang="en-US" dirty="0" smtClean="0"/>
              <a:t> is like the Country Club, more personal – you can share photos of kids, pets, vacations, </a:t>
            </a:r>
          </a:p>
          <a:p>
            <a:endParaRPr lang="en-US" dirty="0" smtClean="0"/>
          </a:p>
          <a:p>
            <a:r>
              <a:rPr lang="en-US" dirty="0" smtClean="0"/>
              <a:t>Twitter is like the cocktail party, lots of quick, very brief conversations</a:t>
            </a:r>
            <a:endParaRPr lang="en-US" dirty="0"/>
          </a:p>
        </p:txBody>
      </p:sp>
      <p:sp>
        <p:nvSpPr>
          <p:cNvPr id="4" name="Slide Number Placeholder 3"/>
          <p:cNvSpPr>
            <a:spLocks noGrp="1"/>
          </p:cNvSpPr>
          <p:nvPr>
            <p:ph type="sldNum" sz="quarter" idx="10"/>
          </p:nvPr>
        </p:nvSpPr>
        <p:spPr/>
        <p:txBody>
          <a:bodyPr/>
          <a:lstStyle/>
          <a:p>
            <a:fld id="{9E96931E-7CCC-A543-8EB6-C86BD76BB2F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80ED8E5-44AD-4E76-8FB7-0B5E6478815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34E7C2F-BD9E-476F-9B21-971CD9D8D531}" type="datetimeFigureOut">
              <a:rPr lang="en-US" smtClean="0"/>
              <a:pPr/>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BA78A-7646-4ECE-9DBD-5CA2344EBFE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Welcome Screen">
    <p:bg>
      <p:bgPr>
        <a:gradFill rotWithShape="1">
          <a:gsLst>
            <a:gs pos="0">
              <a:srgbClr val="FF000C"/>
            </a:gs>
            <a:gs pos="999">
              <a:srgbClr val="FF000C"/>
            </a:gs>
            <a:gs pos="100000">
              <a:srgbClr val="800000"/>
            </a:gs>
          </a:gsLst>
          <a:lin ang="5400000"/>
        </a:gradFill>
        <a:effectLst/>
      </p:bgPr>
    </p:bg>
    <p:spTree>
      <p:nvGrpSpPr>
        <p:cNvPr id="1" name=""/>
        <p:cNvGrpSpPr/>
        <p:nvPr/>
      </p:nvGrpSpPr>
      <p:grpSpPr>
        <a:xfrm>
          <a:off x="0" y="0"/>
          <a:ext cx="0" cy="0"/>
          <a:chOff x="0" y="0"/>
          <a:chExt cx="0" cy="0"/>
        </a:xfrm>
      </p:grpSpPr>
      <p:pic>
        <p:nvPicPr>
          <p:cNvPr id="4" name="Picture 7" descr="CSA.logo.reversed.tag.png"/>
          <p:cNvPicPr>
            <a:picLocks noChangeAspect="1"/>
          </p:cNvPicPr>
          <p:nvPr/>
        </p:nvPicPr>
        <p:blipFill>
          <a:blip r:embed="rId2" cstate="print"/>
          <a:srcRect/>
          <a:stretch>
            <a:fillRect/>
          </a:stretch>
        </p:blipFill>
        <p:spPr bwMode="black">
          <a:xfrm>
            <a:off x="5067300" y="5029200"/>
            <a:ext cx="3195638" cy="809625"/>
          </a:xfrm>
          <a:prstGeom prst="rect">
            <a:avLst/>
          </a:prstGeom>
          <a:noFill/>
          <a:ln w="9525">
            <a:noFill/>
            <a:miter lim="800000"/>
            <a:headEnd/>
            <a:tailEnd/>
          </a:ln>
        </p:spPr>
      </p:pic>
      <p:sp>
        <p:nvSpPr>
          <p:cNvPr id="5" name="Frame 4"/>
          <p:cNvSpPr/>
          <p:nvPr/>
        </p:nvSpPr>
        <p:spPr bwMode="hidden">
          <a:xfrm>
            <a:off x="0" y="0"/>
            <a:ext cx="9144000" cy="6858000"/>
          </a:xfrm>
          <a:prstGeom prst="frame">
            <a:avLst>
              <a:gd name="adj1" fmla="val 1537"/>
            </a:avLst>
          </a:prstGeom>
          <a:gradFill flip="none" rotWithShape="1">
            <a:gsLst>
              <a:gs pos="0">
                <a:srgbClr val="E0000A"/>
              </a:gs>
              <a:gs pos="100000">
                <a:srgbClr val="6A0000"/>
              </a:gs>
            </a:gsLst>
            <a:lin ang="5400000" scaled="0"/>
            <a:tileRect/>
          </a:gradFill>
          <a:ln w="0">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chemeClr val="tx1"/>
              </a:solidFill>
              <a:ea typeface="ＭＳ Ｐゴシック" pitchFamily="34" charset="-128"/>
            </a:endParaRPr>
          </a:p>
        </p:txBody>
      </p:sp>
      <p:cxnSp>
        <p:nvCxnSpPr>
          <p:cNvPr id="6" name="Straight Connector 5"/>
          <p:cNvCxnSpPr/>
          <p:nvPr/>
        </p:nvCxnSpPr>
        <p:spPr bwMode="ltGray">
          <a:xfrm>
            <a:off x="0" y="4267200"/>
            <a:ext cx="8242300" cy="1588"/>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bwMode="ltGray">
          <a:xfrm>
            <a:off x="0" y="4286250"/>
            <a:ext cx="8242300" cy="1588"/>
          </a:xfrm>
          <a:prstGeom prst="line">
            <a:avLst/>
          </a:prstGeom>
          <a:ln w="12700" cap="flat" cmpd="sng" algn="ctr">
            <a:solidFill>
              <a:srgbClr val="C8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247278" y="3581400"/>
            <a:ext cx="8103565" cy="533400"/>
          </a:xfrm>
        </p:spPr>
        <p:txBody>
          <a:bodyPr/>
          <a:lstStyle>
            <a:lvl1pPr algn="r">
              <a:defRPr sz="2800" baseline="0"/>
            </a:lvl1pPr>
          </a:lstStyle>
          <a:p>
            <a:r>
              <a:rPr lang="en-US" smtClean="0"/>
              <a:t>Click to edit Master title style</a:t>
            </a:r>
            <a:endParaRPr lang="en-US" dirty="0"/>
          </a:p>
        </p:txBody>
      </p:sp>
      <p:sp>
        <p:nvSpPr>
          <p:cNvPr id="12" name="Text Placeholder 21"/>
          <p:cNvSpPr>
            <a:spLocks noGrp="1"/>
          </p:cNvSpPr>
          <p:nvPr>
            <p:ph type="body" sz="quarter" idx="15"/>
          </p:nvPr>
        </p:nvSpPr>
        <p:spPr>
          <a:xfrm>
            <a:off x="5581278" y="3048000"/>
            <a:ext cx="2800722" cy="533400"/>
          </a:xfrm>
        </p:spPr>
        <p:txBody>
          <a:bodyPr rtlCol="0" anchor="ctr">
            <a:normAutofit fontScale="92500"/>
          </a:bodyPr>
          <a:lstStyle>
            <a:lvl1pPr marL="0" marR="0" indent="0" algn="r" defTabSz="457200" rtl="0" eaLnBrk="1" fontAlgn="auto" latinLnBrk="0" hangingPunct="1">
              <a:lnSpc>
                <a:spcPct val="100000"/>
              </a:lnSpc>
              <a:spcBef>
                <a:spcPct val="0"/>
              </a:spcBef>
              <a:spcAft>
                <a:spcPts val="0"/>
              </a:spcAft>
              <a:buClrTx/>
              <a:buSzTx/>
              <a:buFontTx/>
              <a:buNone/>
              <a:tabLst/>
              <a:defRPr kumimoji="0" lang="en-US" sz="1600" b="0" i="0" u="none" strike="noStrike" kern="1200" cap="none" spc="300" normalizeH="0" baseline="0" noProof="0">
                <a:ln>
                  <a:noFill/>
                </a:ln>
                <a:solidFill>
                  <a:srgbClr val="550000"/>
                </a:solidFill>
                <a:effectLst>
                  <a:outerShdw blurRad="101600" dist="50800" dir="2700000">
                    <a:srgbClr val="000000">
                      <a:alpha val="18000"/>
                    </a:srgbClr>
                  </a:outerShdw>
                </a:effectLst>
                <a:uLnTx/>
                <a:uFillTx/>
                <a:latin typeface="Garamond"/>
                <a:ea typeface="+mj-ea"/>
                <a:cs typeface="Garamond"/>
              </a:defRPr>
            </a:lvl1pPr>
          </a:lstStyle>
          <a:p>
            <a:pPr lvl="0"/>
            <a:r>
              <a:rPr lang="en-US" noProof="0" smtClean="0"/>
              <a:t>Click to edit Master text styles</a:t>
            </a:r>
          </a:p>
        </p:txBody>
      </p:sp>
      <p:sp>
        <p:nvSpPr>
          <p:cNvPr id="8" name="Date Placeholder 2"/>
          <p:cNvSpPr>
            <a:spLocks noGrp="1"/>
          </p:cNvSpPr>
          <p:nvPr>
            <p:ph type="dt" sz="half" idx="16"/>
          </p:nvPr>
        </p:nvSpPr>
        <p:spPr/>
        <p:txBody>
          <a:bodyPr/>
          <a:lstStyle>
            <a:lvl1pPr>
              <a:defRPr/>
            </a:lvl1pPr>
          </a:lstStyle>
          <a:p>
            <a:pPr>
              <a:defRPr/>
            </a:pPr>
            <a:fld id="{8E13FBB7-49E8-4B34-8BF4-DAE0E3CDD30F}" type="datetime1">
              <a:rPr lang="en-US"/>
              <a:pPr>
                <a:defRPr/>
              </a:pPr>
              <a:t>10/5/2011</a:t>
            </a:fld>
            <a:endParaRPr lang="en-US"/>
          </a:p>
        </p:txBody>
      </p:sp>
      <p:sp>
        <p:nvSpPr>
          <p:cNvPr id="9" name="Footer Placeholder 3"/>
          <p:cNvSpPr>
            <a:spLocks noGrp="1"/>
          </p:cNvSpPr>
          <p:nvPr>
            <p:ph type="ftr" sz="quarter" idx="17"/>
          </p:nvPr>
        </p:nvSpPr>
        <p:spPr/>
        <p:txBody>
          <a:bodyPr/>
          <a:lstStyle>
            <a:lvl1pPr>
              <a:defRPr/>
            </a:lvl1pPr>
          </a:lstStyle>
          <a:p>
            <a:pPr>
              <a:defRPr/>
            </a:pPr>
            <a:endParaRPr lang="en-US"/>
          </a:p>
        </p:txBody>
      </p:sp>
      <p:sp>
        <p:nvSpPr>
          <p:cNvPr id="10" name="Slide Number Placeholder 4"/>
          <p:cNvSpPr>
            <a:spLocks noGrp="1"/>
          </p:cNvSpPr>
          <p:nvPr>
            <p:ph type="sldNum" sz="quarter" idx="18"/>
          </p:nvPr>
        </p:nvSpPr>
        <p:spPr/>
        <p:txBody>
          <a:bodyPr/>
          <a:lstStyle>
            <a:lvl1pPr>
              <a:defRPr/>
            </a:lvl1pPr>
          </a:lstStyle>
          <a:p>
            <a:pPr>
              <a:defRPr/>
            </a:pPr>
            <a:fld id="{A474B793-26AD-46E6-8E2F-5CA06D311FCA}" type="slidenum">
              <a:rPr lang="en-US"/>
              <a:pPr>
                <a:defRPr/>
              </a:pPr>
              <a:t>‹#›</a:t>
            </a:fld>
            <a:endParaRPr lang="en-US"/>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134E7C2F-BD9E-476F-9B21-971CD9D8D531}" type="datetimeFigureOut">
              <a:rPr lang="en-US" smtClean="0"/>
              <a:pPr/>
              <a:t>10/5/2011</a:t>
            </a:fld>
            <a:endParaRPr lang="en-US"/>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93CBA78A-7646-4ECE-9DBD-5CA2344EBFE0}" type="slidenum">
              <a:rPr lang="en-US" smtClean="0"/>
              <a:pPr/>
              <a:t>‹#›</a:t>
            </a:fld>
            <a:endParaRPr lang="en-US"/>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smtClean="0"/>
              <a:t>Click to edit Master title style</a:t>
            </a:r>
            <a:endParaRPr/>
          </a:p>
        </p:txBody>
      </p:sp>
    </p:spTree>
  </p:cSld>
  <p:clrMap bg1="lt1" tx1="dk1" bg2="lt2" tx2="dk2" accent1="accent1" accent2="accent2" accent3="accent3" accent4="accent4" accent5="accent5" accent6="accent6" hlink="hlink" folHlink="folHlink"/>
  <p:sldLayoutIdLst>
    <p:sldLayoutId id="2147483661" r:id="rId1"/>
    <p:sldLayoutId id="2147483664" r:id="rId2"/>
  </p:sldLayoutIdLst>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5"/>
          </p:nvPr>
        </p:nvSpPr>
        <p:spPr>
          <a:xfrm>
            <a:off x="247650" y="1828800"/>
            <a:ext cx="8102600" cy="1524000"/>
          </a:xfrm>
        </p:spPr>
        <p:txBody>
          <a:bodyPr>
            <a:normAutofit/>
          </a:bodyPr>
          <a:lstStyle/>
          <a:p>
            <a:pPr fontAlgn="base">
              <a:spcAft>
                <a:spcPct val="0"/>
              </a:spcAft>
              <a:defRPr/>
            </a:pPr>
            <a:r>
              <a:rPr sz="4500" b="1" dirty="0" smtClean="0">
                <a:solidFill>
                  <a:schemeClr val="bg1"/>
                </a:solidFill>
                <a:effectLst/>
                <a:latin typeface="Century Gothic" pitchFamily="34" charset="0"/>
                <a:ea typeface="ＭＳ Ｐゴシック" pitchFamily="34" charset="-128"/>
              </a:rPr>
              <a:t>Keys To A Successful Mediation</a:t>
            </a:r>
          </a:p>
          <a:p>
            <a:pPr fontAlgn="base">
              <a:spcAft>
                <a:spcPct val="0"/>
              </a:spcAft>
              <a:defRPr/>
            </a:pPr>
            <a:endParaRPr lang="en-US" sz="4500" b="1" dirty="0" smtClean="0">
              <a:solidFill>
                <a:schemeClr val="bg1"/>
              </a:solidFill>
              <a:effectLst/>
              <a:latin typeface="Century Gothic" pitchFamily="34" charset="0"/>
              <a:ea typeface="ＭＳ Ｐゴシック" pitchFamily="34" charset="-128"/>
            </a:endParaRPr>
          </a:p>
          <a:p>
            <a:pPr fontAlgn="base">
              <a:spcAft>
                <a:spcPct val="0"/>
              </a:spcAft>
              <a:defRPr/>
            </a:pPr>
            <a:endParaRPr lang="en-US" sz="4500" b="1" dirty="0" smtClean="0">
              <a:solidFill>
                <a:schemeClr val="bg1"/>
              </a:solidFill>
              <a:effectLst/>
              <a:latin typeface="Century Gothic" pitchFamily="34" charset="0"/>
              <a:ea typeface="ＭＳ Ｐゴシック" pitchFamily="34" charset="-128"/>
            </a:endParaRPr>
          </a:p>
        </p:txBody>
      </p:sp>
      <p:sp>
        <p:nvSpPr>
          <p:cNvPr id="6" name="Title 5"/>
          <p:cNvSpPr>
            <a:spLocks noGrp="1"/>
          </p:cNvSpPr>
          <p:nvPr>
            <p:ph type="title"/>
          </p:nvPr>
        </p:nvSpPr>
        <p:spPr>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txBody>
          <a:bodyPr/>
          <a:lstStyle/>
          <a:p>
            <a:r>
              <a:rPr lang="en-US" dirty="0" smtClean="0">
                <a:solidFill>
                  <a:schemeClr val="tx1"/>
                </a:solidFill>
                <a:latin typeface="Century Gothic" pitchFamily="34" charset="0"/>
              </a:rPr>
              <a:t>Kenneth O. Simon</a:t>
            </a:r>
            <a:endParaRPr lang="en-US" dirty="0">
              <a:solidFill>
                <a:schemeClr val="tx1"/>
              </a:solidFill>
              <a:latin typeface="Century Gothic" pitchFamily="34" charset="0"/>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aseline="-10000" dirty="0" smtClean="0"/>
              <a:t>6</a:t>
            </a:r>
            <a:r>
              <a:rPr lang="en-US" dirty="0" smtClean="0"/>
              <a:t>.  Realistic Expectations</a:t>
            </a:r>
            <a:endParaRPr lang="en-US" dirty="0"/>
          </a:p>
        </p:txBody>
      </p:sp>
      <p:sp>
        <p:nvSpPr>
          <p:cNvPr id="3" name="Content Placeholder 2"/>
          <p:cNvSpPr>
            <a:spLocks noGrp="1"/>
          </p:cNvSpPr>
          <p:nvPr>
            <p:ph idx="1"/>
          </p:nvPr>
        </p:nvSpPr>
        <p:spPr>
          <a:xfrm>
            <a:off x="304801" y="2133600"/>
            <a:ext cx="8553450" cy="3992563"/>
          </a:xfrm>
        </p:spPr>
        <p:txBody>
          <a:bodyPr>
            <a:normAutofit/>
          </a:bodyPr>
          <a:lstStyle/>
          <a:p>
            <a:pPr marL="0" indent="0" algn="just">
              <a:buNone/>
            </a:pPr>
            <a:r>
              <a:rPr lang="en-US" dirty="0" smtClean="0"/>
              <a:t>Mediations get off to a rocky start when the parties have unrealistic evaluations of the case.  If a party insists on a settlement value outside the range of similar verdicts and under similar legal conditions, such a party may be in for a rude awakening during the mediation.  Both the mediator and the adversary will attempt to persuade the party that their evaluation is out of line.  The lawyer’s task is to manage the client’s expectations concerning the value of their case.  Some ineffective lawyers, however, unrealistically inflate their client’s expectations and work the client into a frenzy.  Obviously, it is impossible to settle a case under these conditions.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Preparation</a:t>
            </a:r>
            <a:endParaRPr lang="en-US" dirty="0"/>
          </a:p>
        </p:txBody>
      </p:sp>
      <p:sp>
        <p:nvSpPr>
          <p:cNvPr id="3" name="Content Placeholder 2"/>
          <p:cNvSpPr>
            <a:spLocks noGrp="1"/>
          </p:cNvSpPr>
          <p:nvPr>
            <p:ph idx="1"/>
          </p:nvPr>
        </p:nvSpPr>
        <p:spPr>
          <a:xfrm>
            <a:off x="304801" y="2133600"/>
            <a:ext cx="8553450" cy="3992563"/>
          </a:xfrm>
        </p:spPr>
        <p:txBody>
          <a:bodyPr/>
          <a:lstStyle/>
          <a:p>
            <a:pPr marL="0" indent="0" algn="just">
              <a:buNone/>
            </a:pPr>
            <a:endParaRPr lang="en-US" dirty="0" smtClean="0"/>
          </a:p>
          <a:p>
            <a:pPr marL="0" indent="0" algn="just">
              <a:buNone/>
            </a:pPr>
            <a:r>
              <a:rPr lang="en-US" dirty="0" smtClean="0"/>
              <a:t>On some occasions the expectations are unrealistic because the attorney has misevaluated the case.  The misevaluation can occur for many reasons, such as a weak grasp of the facts or unpreparedness.  Successful parties are usually well prepared parties.  They know their case inside out and can present their positions effectively.</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500" baseline="-10000" dirty="0" smtClean="0"/>
              <a:t>8</a:t>
            </a:r>
            <a:r>
              <a:rPr lang="en-US" dirty="0" smtClean="0"/>
              <a:t>.  Willingness to Listen and Heed</a:t>
            </a:r>
            <a:endParaRPr lang="en-US" dirty="0"/>
          </a:p>
        </p:txBody>
      </p:sp>
      <p:sp>
        <p:nvSpPr>
          <p:cNvPr id="3" name="Content Placeholder 2"/>
          <p:cNvSpPr>
            <a:spLocks noGrp="1"/>
          </p:cNvSpPr>
          <p:nvPr>
            <p:ph idx="1"/>
          </p:nvPr>
        </p:nvSpPr>
        <p:spPr>
          <a:xfrm>
            <a:off x="304801" y="2133600"/>
            <a:ext cx="8553450" cy="3992563"/>
          </a:xfrm>
        </p:spPr>
        <p:txBody>
          <a:bodyPr/>
          <a:lstStyle/>
          <a:p>
            <a:pPr marL="0" indent="0" algn="just">
              <a:buNone/>
            </a:pPr>
            <a:endParaRPr lang="en-US" dirty="0" smtClean="0"/>
          </a:p>
          <a:p>
            <a:pPr marL="0" indent="0" algn="just">
              <a:buNone/>
            </a:pPr>
            <a:r>
              <a:rPr lang="en-US" dirty="0" smtClean="0"/>
              <a:t>Even well prepared parties need to be able to listen to other views, including the mediator’s and other parties’ views.  The worst mistake one can make is to put on blinders and not see the warning signs ahead.  The mediation process is designed to provide the information one needs to negotiate on an informed basis.  One must heed what one has heard and put the ego aside.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900" dirty="0" smtClean="0"/>
              <a:t>9.  Adopt an Effective Negotiating Strate</a:t>
            </a:r>
            <a:r>
              <a:rPr lang="en-US" dirty="0" smtClean="0"/>
              <a:t>gy</a:t>
            </a:r>
            <a:endParaRPr lang="en-US" dirty="0"/>
          </a:p>
        </p:txBody>
      </p:sp>
      <p:sp>
        <p:nvSpPr>
          <p:cNvPr id="3" name="Content Placeholder 2"/>
          <p:cNvSpPr>
            <a:spLocks noGrp="1"/>
          </p:cNvSpPr>
          <p:nvPr>
            <p:ph idx="1"/>
          </p:nvPr>
        </p:nvSpPr>
        <p:spPr>
          <a:xfrm>
            <a:off x="304801" y="2133600"/>
            <a:ext cx="8553450" cy="3992563"/>
          </a:xfrm>
        </p:spPr>
        <p:txBody>
          <a:bodyPr>
            <a:normAutofit/>
          </a:bodyPr>
          <a:lstStyle/>
          <a:p>
            <a:pPr marL="0" indent="0" algn="just">
              <a:buNone/>
            </a:pPr>
            <a:r>
              <a:rPr lang="en-US" dirty="0" smtClean="0"/>
              <a:t>There are many ways to mediate a case.  An important step in the process is to adopt an effective negotiating strategy.  This requires an assessment of the likelihood of success at trial, a consideration of the forum and trial judge, the general litigation environment, the presence or absence of insurance coverage disputes, an awareness of the limits of insurance coverage, and many other factors.  Such an analysis should result in a better understanding of the “big picture” and a detailed definition of the client’s goals and objectives.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100" baseline="-10000" dirty="0" smtClean="0"/>
              <a:t>10</a:t>
            </a:r>
            <a:r>
              <a:rPr lang="en-US" dirty="0" smtClean="0"/>
              <a:t>.  Utilize Effective Negotiating Tactics</a:t>
            </a:r>
            <a:endParaRPr lang="en-US" dirty="0"/>
          </a:p>
        </p:txBody>
      </p:sp>
      <p:sp>
        <p:nvSpPr>
          <p:cNvPr id="3" name="Content Placeholder 2"/>
          <p:cNvSpPr>
            <a:spLocks noGrp="1"/>
          </p:cNvSpPr>
          <p:nvPr>
            <p:ph idx="1"/>
          </p:nvPr>
        </p:nvSpPr>
        <p:spPr>
          <a:xfrm>
            <a:off x="304800" y="1905000"/>
            <a:ext cx="8553450" cy="3992563"/>
          </a:xfrm>
        </p:spPr>
        <p:txBody>
          <a:bodyPr>
            <a:noAutofit/>
          </a:bodyPr>
          <a:lstStyle/>
          <a:p>
            <a:pPr marL="0" lvl="0" indent="0" algn="just">
              <a:buNone/>
            </a:pPr>
            <a:r>
              <a:rPr lang="en-US" sz="2000" dirty="0" smtClean="0"/>
              <a:t>Effective negotiating tactics are necessary to implement the strategy.  Such tactics can include the following:</a:t>
            </a:r>
          </a:p>
          <a:p>
            <a:pPr marL="457200" indent="-457200" algn="just">
              <a:spcBef>
                <a:spcPts val="600"/>
              </a:spcBef>
              <a:buFont typeface="Wingdings" pitchFamily="2" charset="2"/>
              <a:buChar char=""/>
            </a:pPr>
            <a:r>
              <a:rPr lang="en-US" sz="2000" dirty="0" smtClean="0"/>
              <a:t>encouraging the other side to move by making bold moves without showing weakness;</a:t>
            </a:r>
          </a:p>
          <a:p>
            <a:pPr marL="457200" indent="-457200" algn="just">
              <a:spcBef>
                <a:spcPts val="600"/>
              </a:spcBef>
              <a:buFont typeface="Wingdings" pitchFamily="2" charset="2"/>
              <a:buChar char=""/>
            </a:pPr>
            <a:r>
              <a:rPr lang="en-US" sz="2000" dirty="0" smtClean="0"/>
              <a:t>putting on the brakes and signaling the other side that no further big moves will be made until there is some reciprocity;  </a:t>
            </a:r>
          </a:p>
          <a:p>
            <a:pPr marL="457200" indent="-457200" algn="just">
              <a:spcBef>
                <a:spcPts val="600"/>
              </a:spcBef>
              <a:buFont typeface="Wingdings" pitchFamily="2" charset="2"/>
              <a:buChar char=""/>
            </a:pPr>
            <a:r>
              <a:rPr lang="en-US" sz="2000" dirty="0" smtClean="0"/>
              <a:t>“tit for tat” moves, in which one party moves in virtually the same amount as the other party (careful, this can also work against you);</a:t>
            </a:r>
          </a:p>
          <a:p>
            <a:pPr marL="457200" indent="-457200" algn="just">
              <a:spcBef>
                <a:spcPts val="600"/>
              </a:spcBef>
              <a:buFont typeface="Wingdings" pitchFamily="2" charset="2"/>
              <a:buChar char=""/>
            </a:pPr>
            <a:r>
              <a:rPr lang="en-US" sz="2000" dirty="0" smtClean="0"/>
              <a:t>being resolute and taking a hard line (without being abusive); </a:t>
            </a:r>
          </a:p>
          <a:p>
            <a:pPr marL="457200" indent="-457200" algn="just">
              <a:spcBef>
                <a:spcPts val="600"/>
              </a:spcBef>
              <a:buFont typeface="Wingdings" pitchFamily="2" charset="2"/>
              <a:buChar char=""/>
            </a:pPr>
            <a:r>
              <a:rPr lang="en-US" sz="2000" dirty="0" smtClean="0"/>
              <a:t>“pointing to a number” by signaling a probable settlement range or number; and</a:t>
            </a:r>
          </a:p>
          <a:p>
            <a:pPr marL="457200" indent="-457200" algn="just">
              <a:spcBef>
                <a:spcPts val="600"/>
              </a:spcBef>
              <a:buFont typeface="Wingdings" pitchFamily="2" charset="2"/>
              <a:buChar char=""/>
            </a:pPr>
            <a:r>
              <a:rPr lang="en-US" sz="2000" dirty="0" smtClean="0"/>
              <a:t>diffusing anger and emotion with expressions of remorse and apologies.</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100" baseline="-10000" dirty="0" smtClean="0"/>
              <a:t>11</a:t>
            </a:r>
            <a:r>
              <a:rPr lang="en-US" dirty="0" smtClean="0"/>
              <a:t>.  Avoid Ineffective Negotiating Tactics</a:t>
            </a:r>
            <a:endParaRPr lang="en-US" dirty="0"/>
          </a:p>
        </p:txBody>
      </p:sp>
      <p:sp>
        <p:nvSpPr>
          <p:cNvPr id="3" name="Content Placeholder 2"/>
          <p:cNvSpPr>
            <a:spLocks noGrp="1"/>
          </p:cNvSpPr>
          <p:nvPr>
            <p:ph idx="1"/>
          </p:nvPr>
        </p:nvSpPr>
        <p:spPr>
          <a:xfrm>
            <a:off x="304801" y="2133600"/>
            <a:ext cx="8553450" cy="3992563"/>
          </a:xfrm>
        </p:spPr>
        <p:txBody>
          <a:bodyPr>
            <a:normAutofit fontScale="77500" lnSpcReduction="20000"/>
          </a:bodyPr>
          <a:lstStyle/>
          <a:p>
            <a:pPr>
              <a:buNone/>
            </a:pPr>
            <a:r>
              <a:rPr lang="en-US" dirty="0" smtClean="0"/>
              <a:t>It is equally important to avoid ineffective negotiating tactics such as the following:</a:t>
            </a:r>
          </a:p>
          <a:p>
            <a:pPr>
              <a:buFont typeface="Wingdings" pitchFamily="2" charset="2"/>
              <a:buChar char=""/>
            </a:pPr>
            <a:r>
              <a:rPr lang="en-US" dirty="0" smtClean="0"/>
              <a:t>threatening or insulting the other side;</a:t>
            </a:r>
          </a:p>
          <a:p>
            <a:pPr>
              <a:buFont typeface="Wingdings" pitchFamily="2" charset="2"/>
              <a:buChar char=""/>
            </a:pPr>
            <a:r>
              <a:rPr lang="en-US" dirty="0" smtClean="0"/>
              <a:t>overplaying one’s hand by turning a position of strength into abusive conduct;</a:t>
            </a:r>
          </a:p>
          <a:p>
            <a:pPr>
              <a:buFont typeface="Wingdings" pitchFamily="2" charset="2"/>
              <a:buChar char=""/>
            </a:pPr>
            <a:r>
              <a:rPr lang="en-US" dirty="0" smtClean="0"/>
              <a:t>unreasonably high opening demands;</a:t>
            </a:r>
          </a:p>
          <a:p>
            <a:pPr>
              <a:buFont typeface="Wingdings" pitchFamily="2" charset="2"/>
              <a:buChar char=""/>
            </a:pPr>
            <a:r>
              <a:rPr lang="en-US" dirty="0" smtClean="0"/>
              <a:t>unreasonably low opening offers;</a:t>
            </a:r>
          </a:p>
          <a:p>
            <a:pPr>
              <a:buFont typeface="Wingdings" pitchFamily="2" charset="2"/>
              <a:buChar char=""/>
            </a:pPr>
            <a:r>
              <a:rPr lang="en-US" dirty="0" smtClean="0"/>
              <a:t>refusing to respond to a proposal and demanding that the other side bid against themselves; and</a:t>
            </a:r>
          </a:p>
          <a:p>
            <a:pPr>
              <a:buFont typeface="Wingdings" pitchFamily="2" charset="2"/>
              <a:buChar char=""/>
            </a:pPr>
            <a:r>
              <a:rPr lang="en-US" dirty="0" smtClean="0"/>
              <a:t>making the other lawyer “look bad” in front of the client.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That Make Mediations Fail</a:t>
            </a:r>
            <a:endParaRPr lang="en-US" dirty="0"/>
          </a:p>
        </p:txBody>
      </p:sp>
      <p:sp>
        <p:nvSpPr>
          <p:cNvPr id="3" name="Content Placeholder 2"/>
          <p:cNvSpPr>
            <a:spLocks noGrp="1"/>
          </p:cNvSpPr>
          <p:nvPr>
            <p:ph idx="1"/>
          </p:nvPr>
        </p:nvSpPr>
        <p:spPr>
          <a:xfrm>
            <a:off x="304801" y="2133600"/>
            <a:ext cx="8553450" cy="3992563"/>
          </a:xfrm>
        </p:spPr>
        <p:txBody>
          <a:bodyPr/>
          <a:lstStyle/>
          <a:p>
            <a:pPr marL="0" indent="0" algn="just">
              <a:buNone/>
            </a:pPr>
            <a:r>
              <a:rPr lang="en-US" dirty="0" smtClean="0"/>
              <a:t>As you would expect, mediations fail when the conditions which make them work are absent.  These conditions include:</a:t>
            </a:r>
          </a:p>
          <a:p>
            <a:pPr marL="0" indent="0" algn="just">
              <a:buNone/>
            </a:pPr>
            <a:endParaRPr lang="en-US" dirty="0"/>
          </a:p>
        </p:txBody>
      </p:sp>
      <p:graphicFrame>
        <p:nvGraphicFramePr>
          <p:cNvPr id="4" name="Table 3"/>
          <p:cNvGraphicFramePr>
            <a:graphicFrameLocks noGrp="1"/>
          </p:cNvGraphicFramePr>
          <p:nvPr/>
        </p:nvGraphicFramePr>
        <p:xfrm>
          <a:off x="381000" y="3352800"/>
          <a:ext cx="8610600" cy="1854200"/>
        </p:xfrm>
        <a:graphic>
          <a:graphicData uri="http://schemas.openxmlformats.org/drawingml/2006/table">
            <a:tbl>
              <a:tblPr firstRow="1" bandRow="1">
                <a:tableStyleId>{5C22544A-7EE6-4342-B048-85BDC9FD1C3A}</a:tableStyleId>
              </a:tblPr>
              <a:tblGrid>
                <a:gridCol w="3668864"/>
                <a:gridCol w="4941736"/>
              </a:tblGrid>
              <a:tr h="370840">
                <a:tc>
                  <a:txBody>
                    <a:bodyPr/>
                    <a:lstStyle/>
                    <a:p>
                      <a:pPr>
                        <a:buClr>
                          <a:schemeClr val="bg1">
                            <a:lumMod val="65000"/>
                          </a:schemeClr>
                        </a:buClr>
                        <a:buSzPct val="90000"/>
                        <a:buFont typeface="Wingdings" pitchFamily="2" charset="2"/>
                        <a:buChar char=""/>
                      </a:pPr>
                      <a:r>
                        <a:rPr lang="en-US" b="0" baseline="0" dirty="0" smtClean="0">
                          <a:solidFill>
                            <a:schemeClr val="tx1"/>
                          </a:solidFill>
                          <a:latin typeface="+mn-lt"/>
                        </a:rPr>
                        <a:t>  A Negative State of Mind</a:t>
                      </a:r>
                      <a:endParaRPr lang="en-US" b="0" baseline="0" dirty="0">
                        <a:solidFill>
                          <a:schemeClr val="tx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buClr>
                          <a:schemeClr val="bg1">
                            <a:lumMod val="65000"/>
                          </a:schemeClr>
                        </a:buClr>
                        <a:buSzPct val="90000"/>
                        <a:buFont typeface="Wingdings" pitchFamily="2" charset="2"/>
                        <a:buChar char=""/>
                      </a:pPr>
                      <a:r>
                        <a:rPr lang="en-US" b="0" baseline="0" dirty="0" smtClean="0">
                          <a:solidFill>
                            <a:schemeClr val="tx1"/>
                          </a:solidFill>
                          <a:latin typeface="+mn-lt"/>
                        </a:rPr>
                        <a:t>  Bad Faith</a:t>
                      </a:r>
                      <a:endParaRPr lang="en-US" b="0" baseline="0" dirty="0">
                        <a:solidFill>
                          <a:schemeClr val="tx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Char char=""/>
                        <a:tabLst/>
                        <a:defRPr/>
                      </a:pPr>
                      <a:r>
                        <a:rPr lang="en-US" baseline="0" dirty="0" smtClean="0">
                          <a:solidFill>
                            <a:schemeClr val="tx1"/>
                          </a:solidFill>
                          <a:latin typeface="+mn-lt"/>
                        </a:rPr>
                        <a:t>  Inadequate Authority</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Char char=""/>
                        <a:tabLst/>
                        <a:defRPr/>
                      </a:pPr>
                      <a:r>
                        <a:rPr lang="en-US" baseline="0" dirty="0" smtClean="0">
                          <a:solidFill>
                            <a:schemeClr val="tx1"/>
                          </a:solidFill>
                          <a:latin typeface="+mn-lt"/>
                        </a:rPr>
                        <a:t>  Inflexibility</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
                          <a:schemeClr val="bg1">
                            <a:lumMod val="65000"/>
                          </a:schemeClr>
                        </a:buClr>
                        <a:buSzPct val="90000"/>
                        <a:buFont typeface="Wingdings" pitchFamily="2" charset="2"/>
                        <a:buChar char=""/>
                        <a:tabLst/>
                        <a:defRPr/>
                      </a:pPr>
                      <a:r>
                        <a:rPr lang="en-US" baseline="0" dirty="0" smtClean="0">
                          <a:solidFill>
                            <a:schemeClr val="tx1"/>
                          </a:solidFill>
                          <a:latin typeface="+mn-lt"/>
                        </a:rPr>
                        <a:t>  Unrealistic Expectations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buClr>
                          <a:schemeClr val="bg1">
                            <a:lumMod val="65000"/>
                          </a:schemeClr>
                        </a:buClr>
                        <a:buSzPct val="90000"/>
                        <a:buFont typeface="Wingdings" pitchFamily="2" charset="2"/>
                        <a:buChar char=""/>
                      </a:pPr>
                      <a:r>
                        <a:rPr lang="en-US" baseline="0" dirty="0" smtClean="0">
                          <a:solidFill>
                            <a:schemeClr val="tx1"/>
                          </a:solidFill>
                          <a:latin typeface="+mn-lt"/>
                        </a:rPr>
                        <a:t>  Unpreparedness</a:t>
                      </a:r>
                      <a:endParaRPr lang="en-US" baseline="0" dirty="0">
                        <a:solidFill>
                          <a:schemeClr val="tx1"/>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pPr>
                        <a:buClr>
                          <a:schemeClr val="bg1">
                            <a:lumMod val="65000"/>
                          </a:schemeClr>
                        </a:buClr>
                        <a:buSzPct val="90000"/>
                        <a:buFont typeface="Wingdings" pitchFamily="2" charset="2"/>
                        <a:buChar char=""/>
                      </a:pPr>
                      <a:r>
                        <a:rPr lang="en-US" baseline="0" dirty="0" smtClean="0">
                          <a:solidFill>
                            <a:schemeClr val="tx1"/>
                          </a:solidFill>
                          <a:latin typeface="+mn-lt"/>
                        </a:rPr>
                        <a:t>  Unwillingness to Listen or Heed</a:t>
                      </a:r>
                      <a:endParaRPr lang="en-US" baseline="0" dirty="0">
                        <a:solidFill>
                          <a:schemeClr val="tx1"/>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buClr>
                          <a:schemeClr val="bg1">
                            <a:lumMod val="65000"/>
                          </a:schemeClr>
                        </a:buClr>
                        <a:buSzPct val="90000"/>
                        <a:buFont typeface="Wingdings" pitchFamily="2" charset="2"/>
                        <a:buChar char=""/>
                      </a:pPr>
                      <a:r>
                        <a:rPr lang="en-US" baseline="0" dirty="0" smtClean="0">
                          <a:solidFill>
                            <a:schemeClr val="tx1"/>
                          </a:solidFill>
                          <a:latin typeface="+mn-lt"/>
                        </a:rPr>
                        <a:t>  Absence of an Effective Negotiating  Strategy</a:t>
                      </a:r>
                      <a:endParaRPr lang="en-US" baseline="0" dirty="0">
                        <a:solidFill>
                          <a:schemeClr val="tx1"/>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pPr>
                        <a:buClr>
                          <a:schemeClr val="bg1">
                            <a:lumMod val="65000"/>
                          </a:schemeClr>
                        </a:buClr>
                        <a:buSzPct val="90000"/>
                        <a:buFont typeface="Wingdings" pitchFamily="2" charset="2"/>
                        <a:buChar char=""/>
                      </a:pPr>
                      <a:r>
                        <a:rPr lang="en-US" baseline="0" dirty="0" smtClean="0">
                          <a:solidFill>
                            <a:schemeClr val="tx1"/>
                          </a:solidFill>
                          <a:latin typeface="+mn-lt"/>
                        </a:rPr>
                        <a:t>  Ineffective Negotiating Tactics</a:t>
                      </a:r>
                      <a:endParaRPr lang="en-US" baseline="0" dirty="0">
                        <a:solidFill>
                          <a:schemeClr val="tx1"/>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buClr>
                          <a:schemeClr val="bg1">
                            <a:lumMod val="65000"/>
                          </a:schemeClr>
                        </a:buClr>
                        <a:buSzPct val="90000"/>
                        <a:buFont typeface="Wingdings" pitchFamily="2" charset="2"/>
                        <a:buChar char=""/>
                      </a:pPr>
                      <a:endParaRPr lang="en-US" baseline="0" dirty="0">
                        <a:solidFill>
                          <a:schemeClr val="tx1"/>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Things the Mediator Can Do to Break the Impasse</a:t>
            </a:r>
            <a:endParaRPr lang="en-US" sz="3200" dirty="0"/>
          </a:p>
        </p:txBody>
      </p:sp>
      <p:sp>
        <p:nvSpPr>
          <p:cNvPr id="3" name="Content Placeholder 2"/>
          <p:cNvSpPr>
            <a:spLocks noGrp="1"/>
          </p:cNvSpPr>
          <p:nvPr>
            <p:ph idx="1"/>
          </p:nvPr>
        </p:nvSpPr>
        <p:spPr>
          <a:xfrm>
            <a:off x="304801" y="2133600"/>
            <a:ext cx="8553450" cy="3992563"/>
          </a:xfrm>
        </p:spPr>
        <p:txBody>
          <a:bodyPr>
            <a:normAutofit fontScale="92500" lnSpcReduction="20000"/>
          </a:bodyPr>
          <a:lstStyle/>
          <a:p>
            <a:pPr marL="0" indent="0" algn="just">
              <a:buNone/>
            </a:pPr>
            <a:r>
              <a:rPr lang="en-US" dirty="0" smtClean="0"/>
              <a:t>A temporary impasse is to be expected during the mediation.  There are as many ways to overcome an impasse as there are obstacles.  The mediator can take a variety of steps to recapture lost momentum.  Among these are the following:</a:t>
            </a:r>
          </a:p>
          <a:p>
            <a:pPr lvl="0" algn="just">
              <a:buFont typeface="Wingdings" pitchFamily="2" charset="2"/>
              <a:buChar char=""/>
            </a:pPr>
            <a:r>
              <a:rPr lang="en-US" u="sng" dirty="0" smtClean="0">
                <a:solidFill>
                  <a:schemeClr val="accent1"/>
                </a:solidFill>
              </a:rPr>
              <a:t>Creativity</a:t>
            </a:r>
            <a:r>
              <a:rPr lang="en-US" dirty="0" smtClean="0">
                <a:solidFill>
                  <a:schemeClr val="tx1"/>
                </a:solidFill>
              </a:rPr>
              <a:t>.</a:t>
            </a:r>
            <a:r>
              <a:rPr lang="en-US" dirty="0" smtClean="0"/>
              <a:t>  Use creative, unconventional “out-of-the-box” thinking to solve problems.</a:t>
            </a:r>
          </a:p>
          <a:p>
            <a:pPr lvl="0" algn="just">
              <a:buFont typeface="Wingdings" pitchFamily="2" charset="2"/>
              <a:buChar char=""/>
            </a:pPr>
            <a:r>
              <a:rPr lang="en-US" u="sng" dirty="0" smtClean="0">
                <a:solidFill>
                  <a:schemeClr val="accent2"/>
                </a:solidFill>
              </a:rPr>
              <a:t>Narrow the Negotiating Range</a:t>
            </a:r>
            <a:r>
              <a:rPr lang="en-US" dirty="0" smtClean="0">
                <a:solidFill>
                  <a:schemeClr val="tx1"/>
                </a:solidFill>
              </a:rPr>
              <a:t>.</a:t>
            </a:r>
            <a:r>
              <a:rPr lang="en-US" dirty="0" smtClean="0">
                <a:solidFill>
                  <a:schemeClr val="accent2"/>
                </a:solidFill>
              </a:rPr>
              <a:t>  </a:t>
            </a:r>
            <a:r>
              <a:rPr lang="en-US" dirty="0" smtClean="0"/>
              <a:t>Try to close large gaps by encouraging the parties to negotiate within a specific settlement range.</a:t>
            </a:r>
          </a:p>
          <a:p>
            <a:pPr algn="just">
              <a:buFont typeface="Wingdings" pitchFamily="2" charset="2"/>
              <a:buChar char=""/>
            </a:pPr>
            <a:r>
              <a:rPr lang="en-US" u="sng" dirty="0" smtClean="0">
                <a:solidFill>
                  <a:schemeClr val="accent5"/>
                </a:solidFill>
              </a:rPr>
              <a:t>Encourage Bold Steps</a:t>
            </a:r>
            <a:r>
              <a:rPr lang="en-US" dirty="0" smtClean="0">
                <a:solidFill>
                  <a:schemeClr val="tx1"/>
                </a:solidFill>
              </a:rPr>
              <a:t>.</a:t>
            </a:r>
            <a:r>
              <a:rPr lang="en-US" dirty="0" smtClean="0">
                <a:solidFill>
                  <a:schemeClr val="accent5"/>
                </a:solidFill>
              </a:rPr>
              <a:t>  </a:t>
            </a:r>
            <a:r>
              <a:rPr lang="en-US" dirty="0" smtClean="0"/>
              <a:t>Try to create momentum by encouraging the parties to move in large increments.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Things the Mediator Can Do to Break the Impasse</a:t>
            </a:r>
            <a:endParaRPr lang="en-US" sz="3200" dirty="0"/>
          </a:p>
        </p:txBody>
      </p:sp>
      <p:sp>
        <p:nvSpPr>
          <p:cNvPr id="3" name="Content Placeholder 2"/>
          <p:cNvSpPr>
            <a:spLocks noGrp="1"/>
          </p:cNvSpPr>
          <p:nvPr>
            <p:ph idx="1"/>
          </p:nvPr>
        </p:nvSpPr>
        <p:spPr>
          <a:xfrm>
            <a:off x="304800" y="1981200"/>
            <a:ext cx="8553450" cy="3992563"/>
          </a:xfrm>
        </p:spPr>
        <p:txBody>
          <a:bodyPr>
            <a:noAutofit/>
          </a:bodyPr>
          <a:lstStyle/>
          <a:p>
            <a:pPr marL="457200" lvl="1" algn="just">
              <a:buClr>
                <a:schemeClr val="bg1">
                  <a:lumMod val="65000"/>
                </a:schemeClr>
              </a:buClr>
              <a:buFont typeface="Wingdings" pitchFamily="2" charset="2"/>
              <a:buChar char=""/>
            </a:pPr>
            <a:r>
              <a:rPr lang="en-US" sz="2000" u="sng" dirty="0" smtClean="0">
                <a:solidFill>
                  <a:schemeClr val="accent1"/>
                </a:solidFill>
              </a:rPr>
              <a:t>Encourage “Baby Steps” if Necessary</a:t>
            </a:r>
            <a:r>
              <a:rPr lang="en-US" sz="2000" dirty="0" smtClean="0">
                <a:solidFill>
                  <a:schemeClr val="tx1"/>
                </a:solidFill>
              </a:rPr>
              <a:t>.</a:t>
            </a:r>
            <a:r>
              <a:rPr lang="en-US" sz="2000" dirty="0" smtClean="0">
                <a:solidFill>
                  <a:schemeClr val="accent1"/>
                </a:solidFill>
              </a:rPr>
              <a:t>  </a:t>
            </a:r>
            <a:r>
              <a:rPr lang="en-US" sz="2000" dirty="0" smtClean="0"/>
              <a:t>On some occasions, big steps are not a possibility.  To avoid the loss of momentum, encourage “baby steps.”</a:t>
            </a:r>
          </a:p>
          <a:p>
            <a:pPr marL="457200" lvl="0" indent="-457200" algn="just">
              <a:spcBef>
                <a:spcPts val="600"/>
              </a:spcBef>
              <a:buFont typeface="Wingdings" pitchFamily="2" charset="2"/>
              <a:buChar char=""/>
            </a:pPr>
            <a:r>
              <a:rPr lang="en-US" sz="2000" u="sng" dirty="0" smtClean="0">
                <a:solidFill>
                  <a:schemeClr val="accent2"/>
                </a:solidFill>
              </a:rPr>
              <a:t>Be Brutally Honest</a:t>
            </a:r>
            <a:r>
              <a:rPr lang="en-US" sz="2000" dirty="0" smtClean="0">
                <a:solidFill>
                  <a:schemeClr val="tx1"/>
                </a:solidFill>
              </a:rPr>
              <a:t>. </a:t>
            </a:r>
            <a:r>
              <a:rPr lang="en-US" sz="2000" dirty="0" smtClean="0">
                <a:solidFill>
                  <a:schemeClr val="accent2"/>
                </a:solidFill>
              </a:rPr>
              <a:t> </a:t>
            </a:r>
            <a:r>
              <a:rPr lang="en-US" sz="2000" dirty="0" smtClean="0"/>
              <a:t>The mediator is being paid to provide a “reality check.”  Brutal honesty may be required to bring a party back to the real world.  However, there are times when it is counter-productive to push too hard.  The mediator must recognize when the parties are under stress and give them the space that they need to function.</a:t>
            </a:r>
          </a:p>
          <a:p>
            <a:pPr marL="457200" lvl="0" indent="-457200" algn="just">
              <a:spcBef>
                <a:spcPts val="600"/>
              </a:spcBef>
              <a:buFont typeface="Wingdings" pitchFamily="2" charset="2"/>
              <a:buChar char=""/>
            </a:pPr>
            <a:r>
              <a:rPr lang="en-US" sz="2000" u="sng" dirty="0" smtClean="0">
                <a:solidFill>
                  <a:schemeClr val="accent5"/>
                </a:solidFill>
              </a:rPr>
              <a:t>Listen to the Parties</a:t>
            </a:r>
            <a:r>
              <a:rPr lang="en-US" sz="2000" dirty="0" smtClean="0">
                <a:solidFill>
                  <a:schemeClr val="tx1"/>
                </a:solidFill>
              </a:rPr>
              <a:t>.</a:t>
            </a:r>
            <a:r>
              <a:rPr lang="en-US" sz="2000" dirty="0" smtClean="0">
                <a:solidFill>
                  <a:schemeClr val="accent5"/>
                </a:solidFill>
              </a:rPr>
              <a:t>  </a:t>
            </a:r>
            <a:r>
              <a:rPr lang="en-US" sz="2000" dirty="0" smtClean="0"/>
              <a:t>Try to really hear what their position is and respond empathetically.</a:t>
            </a:r>
          </a:p>
          <a:p>
            <a:pPr marL="457200" indent="-457200" algn="just">
              <a:spcBef>
                <a:spcPts val="600"/>
              </a:spcBef>
              <a:buFont typeface="Wingdings" pitchFamily="2" charset="2"/>
              <a:buChar char=""/>
            </a:pPr>
            <a:r>
              <a:rPr lang="en-US" sz="2000" u="sng" dirty="0" smtClean="0">
                <a:solidFill>
                  <a:schemeClr val="accent1"/>
                </a:solidFill>
              </a:rPr>
              <a:t>Suggest a Specific Settlement Amount</a:t>
            </a:r>
            <a:r>
              <a:rPr lang="en-US" sz="2000" dirty="0" smtClean="0">
                <a:solidFill>
                  <a:schemeClr val="tx1"/>
                </a:solidFill>
              </a:rPr>
              <a:t>.</a:t>
            </a:r>
            <a:r>
              <a:rPr lang="en-US" sz="2000" dirty="0" smtClean="0">
                <a:solidFill>
                  <a:schemeClr val="accent1"/>
                </a:solidFill>
              </a:rPr>
              <a:t>  </a:t>
            </a:r>
            <a:r>
              <a:rPr lang="en-US" sz="2000" dirty="0" smtClean="0"/>
              <a:t>It may be desirable, if all else fails, to suggest a possible settlement number.  This can be a relief to parties who cannot close the gap themselves.</a:t>
            </a: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Things the Mediator Can Do to Break the Impasse</a:t>
            </a:r>
            <a:endParaRPr lang="en-US" sz="3200" dirty="0"/>
          </a:p>
        </p:txBody>
      </p:sp>
      <p:sp>
        <p:nvSpPr>
          <p:cNvPr id="3" name="Content Placeholder 2"/>
          <p:cNvSpPr>
            <a:spLocks noGrp="1"/>
          </p:cNvSpPr>
          <p:nvPr>
            <p:ph idx="1"/>
          </p:nvPr>
        </p:nvSpPr>
        <p:spPr>
          <a:xfrm>
            <a:off x="304801" y="2133600"/>
            <a:ext cx="8553450" cy="3992563"/>
          </a:xfrm>
        </p:spPr>
        <p:txBody>
          <a:bodyPr>
            <a:normAutofit fontScale="85000" lnSpcReduction="20000"/>
          </a:bodyPr>
          <a:lstStyle/>
          <a:p>
            <a:pPr lvl="0" algn="just">
              <a:buFont typeface="Wingdings" pitchFamily="2" charset="2"/>
              <a:buChar char=""/>
            </a:pPr>
            <a:r>
              <a:rPr lang="en-US" u="sng" dirty="0" smtClean="0">
                <a:solidFill>
                  <a:schemeClr val="accent1"/>
                </a:solidFill>
              </a:rPr>
              <a:t>Schedule Another Session</a:t>
            </a:r>
            <a:r>
              <a:rPr lang="en-US" dirty="0" smtClean="0"/>
              <a:t>.  The parties sometimes need a chance to get more information, catch their breath, or regain their sense of balance.  Rescheduling is a good option in these circumstances.  The mediation should conclude with a game plan for further discussions.</a:t>
            </a:r>
          </a:p>
          <a:p>
            <a:pPr algn="just">
              <a:buFont typeface="Wingdings" pitchFamily="2" charset="2"/>
              <a:buChar char=""/>
            </a:pPr>
            <a:r>
              <a:rPr lang="en-US" u="sng" dirty="0" smtClean="0">
                <a:solidFill>
                  <a:schemeClr val="accent2"/>
                </a:solidFill>
              </a:rPr>
              <a:t>Emphasize the Advantages of Settlement</a:t>
            </a:r>
            <a:r>
              <a:rPr lang="en-US" dirty="0" smtClean="0"/>
              <a:t>.  The parties sometime need to focus on the primary objective, i.e., to resolve the litigation. By emphasizing the inherent uncertainty of litigation, and the advantages of a prompt resolution, the parties can regain their focus on the objective.</a:t>
            </a:r>
          </a:p>
          <a:p>
            <a:pPr algn="just">
              <a:buFont typeface="Wingdings" pitchFamily="2" charset="2"/>
              <a:buChar char=""/>
            </a:pPr>
            <a:r>
              <a:rPr lang="en-US" u="sng" dirty="0" smtClean="0">
                <a:solidFill>
                  <a:schemeClr val="accent5"/>
                </a:solidFill>
              </a:rPr>
              <a:t>Get Derailed Mediations Back on Track</a:t>
            </a:r>
            <a:r>
              <a:rPr lang="en-US" dirty="0" smtClean="0"/>
              <a:t>.    Some mediations get off track before they even begin.  For example, miscommunication can occur between the attorneys regarding the amount of an outstanding settlement demand or concerning who should make the next move.  The mediator must spend whatever time is necessary to get the parties to the starting gate.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Keys To A Successful Mediation</a:t>
            </a:r>
            <a:endParaRPr lang="en-US" dirty="0"/>
          </a:p>
        </p:txBody>
      </p:sp>
      <p:sp>
        <p:nvSpPr>
          <p:cNvPr id="3" name="Content Placeholder 2"/>
          <p:cNvSpPr>
            <a:spLocks noGrp="1"/>
          </p:cNvSpPr>
          <p:nvPr>
            <p:ph idx="1"/>
          </p:nvPr>
        </p:nvSpPr>
        <p:spPr>
          <a:xfrm>
            <a:off x="284163" y="2133600"/>
            <a:ext cx="8574087" cy="3992563"/>
          </a:xfrm>
        </p:spPr>
        <p:txBody>
          <a:bodyPr>
            <a:normAutofit fontScale="92500"/>
          </a:bodyPr>
          <a:lstStyle/>
          <a:p>
            <a:pPr marL="0" indent="0" algn="just">
              <a:buNone/>
            </a:pPr>
            <a:r>
              <a:rPr lang="en-US" dirty="0" smtClean="0"/>
              <a:t>Mediations are funny things.  Sometimes the parties scratch, claw, fight, attack, and hammer each other, and move at glacial speed.  Other times they quietly proceed, dance a minuet, and reach agreement at warp speed.  The funny thing is that mediation works in both situations.  There are many reasons why mediations are successful in particular cases and unsuccessful in others.  This article explores:</a:t>
            </a:r>
          </a:p>
          <a:p>
            <a:pPr marL="457200" indent="-457200" algn="just">
              <a:buFont typeface="Wingdings" pitchFamily="2" charset="2"/>
              <a:buChar char=""/>
            </a:pPr>
            <a:r>
              <a:rPr lang="en-US" dirty="0" smtClean="0"/>
              <a:t>some of the keys to successful mediations; </a:t>
            </a:r>
          </a:p>
          <a:p>
            <a:pPr marL="457200" indent="-457200" algn="just">
              <a:buFont typeface="Wingdings" pitchFamily="2" charset="2"/>
              <a:buChar char=""/>
            </a:pPr>
            <a:r>
              <a:rPr lang="en-US" dirty="0" smtClean="0"/>
              <a:t>obstacles to expect along the way; and </a:t>
            </a:r>
          </a:p>
          <a:p>
            <a:pPr marL="457200" indent="-457200" algn="just">
              <a:buFont typeface="Wingdings" pitchFamily="2" charset="2"/>
              <a:buChar char=""/>
            </a:pPr>
            <a:r>
              <a:rPr lang="en-US" dirty="0" smtClean="0"/>
              <a:t>methods of overcoming these obstacles.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304801" y="2133600"/>
            <a:ext cx="8553450" cy="3992563"/>
          </a:xfrm>
        </p:spPr>
        <p:txBody>
          <a:bodyPr/>
          <a:lstStyle/>
          <a:p>
            <a:pPr marL="0" indent="0" algn="just">
              <a:buNone/>
            </a:pPr>
            <a:endParaRPr lang="en-US" dirty="0" smtClean="0"/>
          </a:p>
          <a:p>
            <a:pPr marL="0" indent="0" algn="just">
              <a:buNone/>
            </a:pPr>
            <a:r>
              <a:rPr lang="en-US" dirty="0" smtClean="0"/>
              <a:t>Mediations work because the parties want them to work.  When the parties approach a mediation with adequate preparation and the right frame of mind, they dramatically increase the mediation’s chance for success.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That Make Mediations Work</a:t>
            </a:r>
            <a:endParaRPr lang="en-US" dirty="0"/>
          </a:p>
        </p:txBody>
      </p:sp>
      <p:sp>
        <p:nvSpPr>
          <p:cNvPr id="3" name="Content Placeholder 2"/>
          <p:cNvSpPr>
            <a:spLocks noGrp="1"/>
          </p:cNvSpPr>
          <p:nvPr>
            <p:ph idx="1"/>
          </p:nvPr>
        </p:nvSpPr>
        <p:spPr>
          <a:xfrm>
            <a:off x="284163" y="2133600"/>
            <a:ext cx="8574087" cy="3992563"/>
          </a:xfrm>
        </p:spPr>
        <p:txBody>
          <a:bodyPr/>
          <a:lstStyle/>
          <a:p>
            <a:pPr marL="0" indent="0">
              <a:buNone/>
            </a:pPr>
            <a:endParaRPr lang="en-US" dirty="0" smtClean="0"/>
          </a:p>
          <a:p>
            <a:pPr marL="0" indent="0" algn="just">
              <a:buNone/>
            </a:pPr>
            <a:r>
              <a:rPr lang="en-US" dirty="0" smtClean="0"/>
              <a:t>Mediations work because the parties want them to work.  </a:t>
            </a:r>
            <a:r>
              <a:rPr lang="en-US" i="1" dirty="0" smtClean="0"/>
              <a:t>Let me repeat</a:t>
            </a:r>
            <a:r>
              <a:rPr lang="en-US" dirty="0" smtClean="0"/>
              <a:t>: Mediations work because the parties want them to work.  Here are some of the things that are important to the success of a mediation: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500" baseline="-10000" dirty="0" smtClean="0"/>
              <a:t>1</a:t>
            </a:r>
            <a:r>
              <a:rPr lang="en-US" dirty="0" smtClean="0"/>
              <a:t>.  A Positive State of Mind</a:t>
            </a:r>
            <a:endParaRPr lang="en-US" dirty="0"/>
          </a:p>
        </p:txBody>
      </p:sp>
      <p:sp>
        <p:nvSpPr>
          <p:cNvPr id="3" name="Content Placeholder 2"/>
          <p:cNvSpPr>
            <a:spLocks noGrp="1"/>
          </p:cNvSpPr>
          <p:nvPr>
            <p:ph idx="1"/>
          </p:nvPr>
        </p:nvSpPr>
        <p:spPr>
          <a:xfrm>
            <a:off x="304801" y="2133600"/>
            <a:ext cx="8553450" cy="3992563"/>
          </a:xfrm>
        </p:spPr>
        <p:txBody>
          <a:bodyPr/>
          <a:lstStyle/>
          <a:p>
            <a:pPr marL="0" indent="0" algn="just">
              <a:buNone/>
            </a:pPr>
            <a:endParaRPr lang="en-US" dirty="0" smtClean="0"/>
          </a:p>
          <a:p>
            <a:pPr marL="0" indent="0" algn="just">
              <a:buNone/>
            </a:pPr>
            <a:r>
              <a:rPr lang="en-US" dirty="0" smtClean="0"/>
              <a:t>The parties should enter the mediation process with the idea that the case can be settled.  If their attitudes are negative and expectations low, the mediation does not have much of a chance to succeed.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500" baseline="-10000" dirty="0" smtClean="0"/>
              <a:t>2</a:t>
            </a:r>
            <a:r>
              <a:rPr lang="en-US" dirty="0" smtClean="0"/>
              <a:t>.  Good Faith</a:t>
            </a:r>
            <a:endParaRPr lang="en-US" dirty="0"/>
          </a:p>
        </p:txBody>
      </p:sp>
      <p:sp>
        <p:nvSpPr>
          <p:cNvPr id="3" name="Content Placeholder 2"/>
          <p:cNvSpPr>
            <a:spLocks noGrp="1"/>
          </p:cNvSpPr>
          <p:nvPr>
            <p:ph idx="1"/>
          </p:nvPr>
        </p:nvSpPr>
        <p:spPr>
          <a:xfrm>
            <a:off x="304801" y="2133600"/>
            <a:ext cx="8553450" cy="3992563"/>
          </a:xfrm>
        </p:spPr>
        <p:txBody>
          <a:bodyPr/>
          <a:lstStyle/>
          <a:p>
            <a:pPr marL="0" indent="0" algn="just">
              <a:buNone/>
            </a:pPr>
            <a:endParaRPr lang="en-US" dirty="0" smtClean="0"/>
          </a:p>
          <a:p>
            <a:pPr marL="0" indent="0" algn="just">
              <a:buNone/>
            </a:pPr>
            <a:r>
              <a:rPr lang="en-US" dirty="0" smtClean="0"/>
              <a:t>“Good faith” is an amorphous term that means different things to different people.  What it essentially means is that the parties enter into the mediation process seriously, with adequate resources to resolve the case, and negotiate in a reasonable manner.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Adequate Authority</a:t>
            </a:r>
            <a:endParaRPr lang="en-US" dirty="0"/>
          </a:p>
        </p:txBody>
      </p:sp>
      <p:sp>
        <p:nvSpPr>
          <p:cNvPr id="3" name="Content Placeholder 2"/>
          <p:cNvSpPr>
            <a:spLocks noGrp="1"/>
          </p:cNvSpPr>
          <p:nvPr>
            <p:ph idx="1"/>
          </p:nvPr>
        </p:nvSpPr>
        <p:spPr>
          <a:xfrm>
            <a:off x="304801" y="2133600"/>
            <a:ext cx="8553450" cy="3992563"/>
          </a:xfrm>
        </p:spPr>
        <p:txBody>
          <a:bodyPr>
            <a:normAutofit fontScale="85000" lnSpcReduction="10000"/>
          </a:bodyPr>
          <a:lstStyle/>
          <a:p>
            <a:pPr marL="0" indent="0" algn="just">
              <a:buNone/>
            </a:pPr>
            <a:r>
              <a:rPr lang="en-US" dirty="0" smtClean="0"/>
              <a:t>We all know that a mediation cannot work if persons with adequate authority to settle the case are not physically present at the mediation.  Frequently, claims representatives appear at a mediation with authority to settle the case within a pre-set limit.  Sometimes there is no claims representative or client present.  In such cases those present at the mediation must either negotiate within the pre-determined limits or communicate by telephone with those with higher authority.  This is an unsatisfactory situation.  Persons who are not present at mediations can be very difficult to persuade.  The “feel” and flow of the mediation are missing and they tend to remain fixed in their positions.  It can be difficult for those present at the mediation to communicate the intangible, especially when the person at the other end of the phone only wants to know, “What’s changed since the mediation began?”.  Consequently, mediations under such conditions have a lower chance for success than mediations with all the necessary players present.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Adequate Authority </a:t>
            </a:r>
            <a:r>
              <a:rPr lang="en-US" sz="3500" dirty="0" smtClean="0"/>
              <a:t>(Cont’d)</a:t>
            </a:r>
            <a:endParaRPr lang="en-US" sz="3500" dirty="0"/>
          </a:p>
        </p:txBody>
      </p:sp>
      <p:sp>
        <p:nvSpPr>
          <p:cNvPr id="3" name="Content Placeholder 2"/>
          <p:cNvSpPr>
            <a:spLocks noGrp="1"/>
          </p:cNvSpPr>
          <p:nvPr>
            <p:ph idx="1"/>
          </p:nvPr>
        </p:nvSpPr>
        <p:spPr>
          <a:xfrm>
            <a:off x="304801" y="2133600"/>
            <a:ext cx="8553450" cy="3992563"/>
          </a:xfrm>
        </p:spPr>
        <p:txBody>
          <a:bodyPr>
            <a:normAutofit fontScale="85000" lnSpcReduction="10000"/>
          </a:bodyPr>
          <a:lstStyle/>
          <a:p>
            <a:pPr marL="0" indent="0" algn="just">
              <a:buNone/>
            </a:pPr>
            <a:r>
              <a:rPr lang="en-US" dirty="0" smtClean="0"/>
              <a:t>Defendants are regularly frustrated when the </a:t>
            </a:r>
            <a:r>
              <a:rPr lang="en-US" b="1" dirty="0" smtClean="0"/>
              <a:t>plaintiff </a:t>
            </a:r>
            <a:r>
              <a:rPr lang="en-US" dirty="0" smtClean="0"/>
              <a:t>fails to appear with sufficient authority.  This situation can arise when multiple plaintiffs are involved but only one or two appear at the mediation.  Plaintiffs then have exactly the same problem as defendants:  persons present can settle only within pre-determined limits.  Judges can address these problems by ordering the parties to appear with adequate settlement authority.</a:t>
            </a:r>
          </a:p>
          <a:p>
            <a:pPr marL="0" indent="0" algn="just">
              <a:buNone/>
            </a:pPr>
            <a:r>
              <a:rPr lang="en-US" dirty="0" smtClean="0"/>
              <a:t>It is important to decide exactly what it means to have “adequate authority” to settle a case.  Most defendants interpret it to mean authority to settle within the defendant’s evaluation of the case.  Most plaintiffs interpret it to mean authority to settle within the plaintiff’s last settlement demand.  Although neither of these interpretations is satisfactory, frequently cases are settled in an amount beyond the claims representative’s authority upon the representative and counsel’s recommendations to someone with higher authority.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Flexibility</a:t>
            </a:r>
            <a:endParaRPr lang="en-US" dirty="0"/>
          </a:p>
        </p:txBody>
      </p:sp>
      <p:sp>
        <p:nvSpPr>
          <p:cNvPr id="3" name="Content Placeholder 2"/>
          <p:cNvSpPr>
            <a:spLocks noGrp="1"/>
          </p:cNvSpPr>
          <p:nvPr>
            <p:ph idx="1"/>
          </p:nvPr>
        </p:nvSpPr>
        <p:spPr>
          <a:xfrm>
            <a:off x="304801" y="2133600"/>
            <a:ext cx="8553450" cy="3992563"/>
          </a:xfrm>
        </p:spPr>
        <p:txBody>
          <a:bodyPr>
            <a:normAutofit/>
          </a:bodyPr>
          <a:lstStyle/>
          <a:p>
            <a:pPr marL="0" indent="0" algn="just">
              <a:buNone/>
            </a:pPr>
            <a:r>
              <a:rPr lang="en-US" dirty="0" smtClean="0"/>
              <a:t>As anyone who has ever participated in a mediation knows, the negotiating environment can change quickly.  New facts are brought to your attention, a different “spin” or emphasis is placed on known facts, or new legal arguments are raised.  Any of these developments can change your perspective during a mediation.  For that reason it is important to be flexible and to adjust your negotiating strategy accordingly.  Parties who are inflexible can, oddly enough, be successful but only a lower percentage of the time.  Parties who are most often successful are skilled at adjusting and “expecting the unexpected.”</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Patience</a:t>
            </a:r>
            <a:endParaRPr lang="en-US" dirty="0"/>
          </a:p>
        </p:txBody>
      </p:sp>
      <p:sp>
        <p:nvSpPr>
          <p:cNvPr id="3" name="Content Placeholder 2"/>
          <p:cNvSpPr>
            <a:spLocks noGrp="1"/>
          </p:cNvSpPr>
          <p:nvPr>
            <p:ph idx="1"/>
          </p:nvPr>
        </p:nvSpPr>
        <p:spPr>
          <a:xfrm>
            <a:off x="304801" y="2133600"/>
            <a:ext cx="8553450" cy="3992563"/>
          </a:xfrm>
        </p:spPr>
        <p:txBody>
          <a:bodyPr>
            <a:normAutofit lnSpcReduction="10000"/>
          </a:bodyPr>
          <a:lstStyle/>
          <a:p>
            <a:pPr marL="0" indent="0" algn="just">
              <a:buNone/>
            </a:pPr>
            <a:r>
              <a:rPr lang="en-US" dirty="0" smtClean="0"/>
              <a:t>It is difficult to mediate when one or both sides is impatient.  If they believe the situation is hopeless and want to walk out after one or two proposals are exchanged, they are selling the process short.  Parties should recognize that a mediation is still a negotiation and neither side should be expected to collapse.  Experience shows that even if the parties are far apart at the outset, that is not usually the end of the story.  The story continues when the parties are patient and negotiate step-by-step.  When the process is complete, the parties may discover to their surprise that they had evaluated the case in or near the same settlement range.  If impatience prevails, however, they never get to make this discovery</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majorFont>
      <a:minorFont>
        <a:latin typeface="Calibri"/>
        <a:ea typeface=""/>
        <a:cs typeface=""/>
        <a:font script="Jpan" typeface="ＭＳ ゴシック"/>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pptF1.tmp</Template>
  <TotalTime>0</TotalTime>
  <Words>2129</Words>
  <Application>Microsoft Office PowerPoint</Application>
  <PresentationFormat>On-screen Show (4:3)</PresentationFormat>
  <Paragraphs>113</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Spectrum</vt:lpstr>
      <vt:lpstr>Kenneth O. Simon</vt:lpstr>
      <vt:lpstr>Keys To A Successful Mediation</vt:lpstr>
      <vt:lpstr>Things That Make Mediations Work</vt:lpstr>
      <vt:lpstr>1.  A Positive State of Mind</vt:lpstr>
      <vt:lpstr>2.  Good Faith</vt:lpstr>
      <vt:lpstr>3.  Adequate Authority</vt:lpstr>
      <vt:lpstr>3.  Adequate Authority (Cont’d)</vt:lpstr>
      <vt:lpstr>4.  Flexibility</vt:lpstr>
      <vt:lpstr>5.  Patience</vt:lpstr>
      <vt:lpstr>6.  Realistic Expectations</vt:lpstr>
      <vt:lpstr>7.  Preparation</vt:lpstr>
      <vt:lpstr>8.  Willingness to Listen and Heed</vt:lpstr>
      <vt:lpstr>9.  Adopt an Effective Negotiating Strategy</vt:lpstr>
      <vt:lpstr>10.  Utilize Effective Negotiating Tactics</vt:lpstr>
      <vt:lpstr>11.  Avoid Ineffective Negotiating Tactics</vt:lpstr>
      <vt:lpstr>Things That Make Mediations Fail</vt:lpstr>
      <vt:lpstr>Things the Mediator Can Do to Break the Impasse</vt:lpstr>
      <vt:lpstr>Things the Mediator Can Do to Break the Impasse</vt:lpstr>
      <vt:lpstr>Things the Mediator Can Do to Break the Impasse</vt:lpstr>
      <vt:lpstr>Conclusion</vt:lpstr>
    </vt:vector>
  </TitlesOfParts>
  <Manager/>
  <Company/>
  <LinksUpToDate>false</LinksUpToDate>
  <SharedDoc>false</SharedDoc>
  <HyperlinkBase>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dc:description>
  <cp:lastModifiedBy/>
  <cp:revision>45</cp:revision>
  <dcterms:created xsi:type="dcterms:W3CDTF">2011-09-26T18:07:24Z</dcterms:created>
  <dcterms:modified xsi:type="dcterms:W3CDTF">2011-10-05T14:45:23Z</dcterms:modified>
  <cp:category> </cp:category>
</cp:coreProperties>
</file>