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7.xml" ContentType="application/vnd.openxmlformats-officedocument.presentationml.slide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4" r:id="rId1"/>
  </p:sldMasterIdLst>
  <p:sldIdLst>
    <p:sldId id="286" r:id="rId2"/>
    <p:sldId id="261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6" r:id="rId14"/>
    <p:sldId id="298" r:id="rId15"/>
    <p:sldId id="299" r:id="rId16"/>
    <p:sldId id="300" r:id="rId17"/>
    <p:sldId id="302" r:id="rId18"/>
    <p:sldId id="303" r:id="rId19"/>
    <p:sldId id="30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16" autoAdjust="0"/>
    <p:restoredTop sz="94737" autoAdjust="0"/>
  </p:normalViewPr>
  <p:slideViewPr>
    <p:cSldViewPr>
      <p:cViewPr varScale="1">
        <p:scale>
          <a:sx n="80" d="100"/>
          <a:sy n="80" d="100"/>
        </p:scale>
        <p:origin x="-1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460395"/>
            <a:ext cx="8077200" cy="1679575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292370"/>
            <a:ext cx="8077200" cy="7620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pc="0"/>
            </a:lvl1pPr>
          </a:lstStyle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4C4DA-5245-4E1C-98C7-ED97E998F1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rame 7"/>
          <p:cNvSpPr/>
          <p:nvPr/>
        </p:nvSpPr>
        <p:spPr bwMode="hidden">
          <a:xfrm>
            <a:off x="0" y="0"/>
            <a:ext cx="9144000" cy="6858000"/>
          </a:xfrm>
          <a:prstGeom prst="frame">
            <a:avLst>
              <a:gd name="adj1" fmla="val 1537"/>
            </a:avLst>
          </a:prstGeom>
          <a:solidFill>
            <a:srgbClr val="9A0000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ltGray">
          <a:xfrm>
            <a:off x="723287" y="4205124"/>
            <a:ext cx="8420713" cy="3534"/>
          </a:xfrm>
          <a:prstGeom prst="line">
            <a:avLst/>
          </a:prstGeom>
          <a:ln w="127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ltGray">
          <a:xfrm>
            <a:off x="723287" y="4215714"/>
            <a:ext cx="8420713" cy="3534"/>
          </a:xfrm>
          <a:prstGeom prst="line">
            <a:avLst/>
          </a:prstGeom>
          <a:ln w="12700" cap="flat" cmpd="sng" algn="ctr">
            <a:solidFill>
              <a:srgbClr val="FF000C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 txBox="1">
            <a:spLocks/>
          </p:cNvSpPr>
          <p:nvPr/>
        </p:nvSpPr>
        <p:spPr>
          <a:xfrm>
            <a:off x="609600" y="914400"/>
            <a:ext cx="8077200" cy="4241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5E0000"/>
              </a:solidFill>
              <a:effectLst/>
              <a:uLnTx/>
              <a:uFillTx/>
              <a:latin typeface="Frutiger"/>
              <a:ea typeface="+mn-ea"/>
              <a:cs typeface="Frutiger"/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400" y="838200"/>
            <a:ext cx="8077200" cy="500390"/>
          </a:xfrm>
        </p:spPr>
        <p:txBody>
          <a:bodyPr anchor="ctr"/>
          <a:lstStyle>
            <a:lvl1pPr marL="400050" indent="-342900">
              <a:buFont typeface="Arial"/>
              <a:buNone/>
              <a:defRPr sz="1600">
                <a:solidFill>
                  <a:srgbClr val="5E0000"/>
                </a:solidFill>
              </a:defRPr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buFontTx/>
              <a:buNone/>
              <a:tabLst/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400"/>
            </a:lvl5pPr>
            <a:lvl6pPr>
              <a:defRPr sz="2200"/>
            </a:lvl6pPr>
            <a:lvl7pPr>
              <a:defRPr sz="1800"/>
            </a:lvl7pPr>
            <a:lvl8pPr>
              <a:defRPr sz="1800"/>
            </a:lvl8pPr>
            <a:lvl9pPr>
              <a:defRPr sz="1600"/>
            </a:lvl9pPr>
          </a:lstStyle>
          <a:p>
            <a:pPr marL="34290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E0000"/>
                </a:solidFill>
                <a:effectLst/>
                <a:uLnTx/>
                <a:uFillTx/>
                <a:latin typeface="Frutiger"/>
                <a:ea typeface="+mn-ea"/>
                <a:cs typeface="Frutiger"/>
              </a:rPr>
              <a:t>Presentation for Client Name Here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1295400"/>
            <a:ext cx="3429000" cy="304800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buFont typeface="Arial"/>
              <a:buNone/>
              <a:tabLst/>
              <a:defRPr sz="1100" cap="none" spc="200" baseline="0">
                <a:solidFill>
                  <a:srgbClr val="5E0000"/>
                </a:solidFill>
              </a:defRPr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tabLst/>
              <a:defRPr/>
            </a:pPr>
            <a:r>
              <a:rPr lang="en-US" sz="1000" cap="all" spc="300" dirty="0" smtClean="0">
                <a:solidFill>
                  <a:srgbClr val="5E0000"/>
                </a:solidFill>
                <a:latin typeface="Frutiger"/>
                <a:cs typeface="Frutiger"/>
              </a:rPr>
              <a:t>JANUARY 1, 2010</a:t>
            </a:r>
          </a:p>
          <a:p>
            <a:pPr lvl="0"/>
            <a:endParaRPr lang="en-US" dirty="0"/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628278" y="4724400"/>
            <a:ext cx="8058522" cy="533400"/>
          </a:xfrm>
        </p:spPr>
        <p:txBody>
          <a:bodyPr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buFont typeface="Arial"/>
              <a:buNone/>
              <a:tabLst/>
              <a:defRPr sz="900" kern="1000" cap="all" spc="200" normalizeH="0" baseline="0">
                <a:solidFill>
                  <a:schemeClr val="bg1"/>
                </a:solidFill>
              </a:defRPr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3E17D"/>
              </a:buClr>
              <a:buSzTx/>
              <a:tabLst/>
              <a:defRPr/>
            </a:pPr>
            <a:r>
              <a:rPr lang="en-US" sz="1000" cap="all" spc="300" dirty="0" smtClean="0">
                <a:solidFill>
                  <a:srgbClr val="5E0000"/>
                </a:solidFill>
                <a:latin typeface="Frutiger"/>
                <a:cs typeface="Frutiger"/>
              </a:rPr>
              <a:t>With attorneys names here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5867399" y="5486400"/>
            <a:ext cx="2628397" cy="645454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D3A51B-ED88-4940-90CC-00B978D59A8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986333" y="6126164"/>
            <a:ext cx="1814263" cy="44552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08DDB-1674-4026-8B16-2BB0762180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 bwMode="ltGray">
          <a:xfrm>
            <a:off x="570887" y="1143000"/>
            <a:ext cx="8573113" cy="20640"/>
            <a:chOff x="570887" y="1143000"/>
            <a:chExt cx="8573113" cy="20640"/>
          </a:xfrm>
        </p:grpSpPr>
        <p:cxnSp>
          <p:nvCxnSpPr>
            <p:cNvPr id="8" name="Straight Connector 7"/>
            <p:cNvCxnSpPr/>
            <p:nvPr userDrawn="1"/>
          </p:nvCxnSpPr>
          <p:spPr bwMode="ltGray">
            <a:xfrm>
              <a:off x="570887" y="1143000"/>
              <a:ext cx="8573113" cy="3534"/>
            </a:xfrm>
            <a:prstGeom prst="line">
              <a:avLst/>
            </a:prstGeom>
            <a:ln w="12700" cap="flat" cmpd="sng" algn="ctr">
              <a:solidFill>
                <a:srgbClr val="403A3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 bwMode="ltGray">
            <a:xfrm flipV="1">
              <a:off x="570887" y="1156584"/>
              <a:ext cx="8573113" cy="7056"/>
            </a:xfrm>
            <a:prstGeom prst="line">
              <a:avLst/>
            </a:prstGeom>
            <a:ln w="12700" cap="flat" cmpd="sng" algn="ctr">
              <a:solidFill>
                <a:srgbClr val="63595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5C0D9-749B-4D21-9006-53519D3675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2F8FF-CCB6-41D3-A30B-A9AD02A423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Content Page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rgbClr val="8E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9E0000"/>
              </a:buCl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9E0000"/>
              </a:buCl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buClr>
                <a:srgbClr val="9E0000"/>
              </a:buCl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buClr>
                <a:srgbClr val="9E0000"/>
              </a:buCl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buClr>
                <a:srgbClr val="9E0000"/>
              </a:buCl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4C4DA-5245-4E1C-98C7-ED97E998F1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7" name="Group 7"/>
          <p:cNvGrpSpPr/>
          <p:nvPr/>
        </p:nvGrpSpPr>
        <p:grpSpPr bwMode="ltGray">
          <a:xfrm>
            <a:off x="570887" y="1143000"/>
            <a:ext cx="8573113" cy="20640"/>
            <a:chOff x="570887" y="1143000"/>
            <a:chExt cx="8573113" cy="20640"/>
          </a:xfrm>
        </p:grpSpPr>
        <p:cxnSp>
          <p:nvCxnSpPr>
            <p:cNvPr id="9" name="Straight Connector 8"/>
            <p:cNvCxnSpPr/>
            <p:nvPr userDrawn="1"/>
          </p:nvCxnSpPr>
          <p:spPr bwMode="ltGray">
            <a:xfrm>
              <a:off x="570887" y="1143000"/>
              <a:ext cx="8573113" cy="3534"/>
            </a:xfrm>
            <a:prstGeom prst="line">
              <a:avLst/>
            </a:prstGeom>
            <a:ln w="12700" cap="flat" cmpd="sng" algn="ctr">
              <a:solidFill>
                <a:srgbClr val="403A3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 bwMode="ltGray">
            <a:xfrm flipV="1">
              <a:off x="570887" y="1156584"/>
              <a:ext cx="8573113" cy="7056"/>
            </a:xfrm>
            <a:prstGeom prst="line">
              <a:avLst/>
            </a:prstGeom>
            <a:ln w="12700" cap="flat" cmpd="sng" algn="ctr">
              <a:solidFill>
                <a:srgbClr val="63595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986333" y="6126164"/>
            <a:ext cx="1814263" cy="44552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 /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200400"/>
            <a:ext cx="7928159" cy="914401"/>
          </a:xfrm>
        </p:spPr>
        <p:txBody>
          <a:bodyPr anchor="b">
            <a:normAutofit/>
          </a:bodyPr>
          <a:lstStyle>
            <a:lvl1pPr algn="l">
              <a:defRPr sz="26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divider page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291013"/>
            <a:ext cx="7885113" cy="150018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divider page subtext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4C4DA-5245-4E1C-98C7-ED97E998F1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rame 12"/>
          <p:cNvSpPr/>
          <p:nvPr/>
        </p:nvSpPr>
        <p:spPr bwMode="hidden">
          <a:xfrm>
            <a:off x="0" y="0"/>
            <a:ext cx="9144000" cy="6858000"/>
          </a:xfrm>
          <a:prstGeom prst="frame">
            <a:avLst>
              <a:gd name="adj1" fmla="val 1537"/>
            </a:avLst>
          </a:prstGeom>
          <a:solidFill>
            <a:srgbClr val="9A0000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 bwMode="ltGray">
          <a:xfrm>
            <a:off x="723287" y="4205124"/>
            <a:ext cx="8420713" cy="3534"/>
          </a:xfrm>
          <a:prstGeom prst="line">
            <a:avLst/>
          </a:prstGeom>
          <a:ln w="127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723287" y="4215714"/>
            <a:ext cx="8420713" cy="3534"/>
          </a:xfrm>
          <a:prstGeom prst="line">
            <a:avLst/>
          </a:prstGeom>
          <a:ln w="12700" cap="flat" cmpd="sng" algn="ctr">
            <a:solidFill>
              <a:srgbClr val="FF000C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248400" y="5579962"/>
            <a:ext cx="2247396" cy="551892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Welcome Clients to Our Off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7278" y="3581400"/>
            <a:ext cx="8103565" cy="533400"/>
          </a:xfrm>
        </p:spPr>
        <p:txBody>
          <a:bodyPr>
            <a:normAutofit/>
          </a:bodyPr>
          <a:lstStyle>
            <a:lvl1pPr algn="r"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Client’s Company Name Here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4C4DA-5245-4E1C-98C7-ED97E998F1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5581278" y="3048000"/>
            <a:ext cx="2800722" cy="533400"/>
          </a:xfrm>
        </p:spPr>
        <p:txBody>
          <a:bodyPr vert="horz" lIns="91440" tIns="45720" rIns="91440" bIns="45720" rtlCol="0" anchor="ctr">
            <a:normAutofit fontScale="92500"/>
          </a:bodyPr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600" b="0" i="0" u="none" strike="noStrike" kern="1200" cap="none" spc="300" normalizeH="0" baseline="0" noProof="0">
                <a:ln>
                  <a:noFill/>
                </a:ln>
                <a:solidFill>
                  <a:srgbClr val="550000"/>
                </a:solidFill>
                <a:effectLst>
                  <a:outerShdw blurRad="101600" dist="50800" dir="2700000">
                    <a:srgbClr val="000000">
                      <a:alpha val="18000"/>
                    </a:srgbClr>
                  </a:outerShdw>
                </a:effectLst>
                <a:uLnTx/>
                <a:uFillTx/>
                <a:latin typeface="Garamond"/>
                <a:ea typeface="+mj-ea"/>
                <a:cs typeface="Garamond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300" normalizeH="0" baseline="0" noProof="0" dirty="0" smtClean="0">
                <a:ln>
                  <a:noFill/>
                </a:ln>
                <a:solidFill>
                  <a:srgbClr val="5E0000"/>
                </a:solidFill>
                <a:effectLst>
                  <a:outerShdw blurRad="101600" dist="50800" dir="2700000">
                    <a:srgbClr val="000000">
                      <a:alpha val="18000"/>
                    </a:srgbClr>
                  </a:outerShdw>
                </a:effectLst>
                <a:uLnTx/>
                <a:uFillTx/>
                <a:latin typeface="Garamond"/>
                <a:ea typeface="+mj-ea"/>
                <a:cs typeface="Garamond"/>
              </a:rPr>
              <a:t>WELCOME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4876800"/>
            <a:ext cx="3154277" cy="774594"/>
          </a:xfrm>
          <a:prstGeom prst="rect">
            <a:avLst/>
          </a:prstGeom>
        </p:spPr>
      </p:pic>
      <p:sp>
        <p:nvSpPr>
          <p:cNvPr id="14" name="Frame 13"/>
          <p:cNvSpPr/>
          <p:nvPr/>
        </p:nvSpPr>
        <p:spPr bwMode="hidden">
          <a:xfrm>
            <a:off x="0" y="0"/>
            <a:ext cx="9144000" cy="6858000"/>
          </a:xfrm>
          <a:prstGeom prst="frame">
            <a:avLst>
              <a:gd name="adj1" fmla="val 1537"/>
            </a:avLst>
          </a:prstGeom>
          <a:solidFill>
            <a:srgbClr val="9A0000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ltGray">
          <a:xfrm>
            <a:off x="0" y="4205124"/>
            <a:ext cx="8259677" cy="1588"/>
          </a:xfrm>
          <a:prstGeom prst="line">
            <a:avLst/>
          </a:prstGeom>
          <a:ln w="127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ltGray">
          <a:xfrm>
            <a:off x="0" y="4215714"/>
            <a:ext cx="8259677" cy="1588"/>
          </a:xfrm>
          <a:prstGeom prst="line">
            <a:avLst/>
          </a:prstGeom>
          <a:ln w="12700" cap="flat" cmpd="sng" algn="ctr">
            <a:solidFill>
              <a:srgbClr val="FF000C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B52095-2C92-4B27-AF96-173598887B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8" name="Group 8"/>
          <p:cNvGrpSpPr/>
          <p:nvPr/>
        </p:nvGrpSpPr>
        <p:grpSpPr bwMode="ltGray">
          <a:xfrm>
            <a:off x="570887" y="1143000"/>
            <a:ext cx="8573113" cy="20640"/>
            <a:chOff x="570887" y="1143000"/>
            <a:chExt cx="8573113" cy="20640"/>
          </a:xfrm>
        </p:grpSpPr>
        <p:cxnSp>
          <p:nvCxnSpPr>
            <p:cNvPr id="10" name="Straight Connector 9"/>
            <p:cNvCxnSpPr/>
            <p:nvPr userDrawn="1"/>
          </p:nvCxnSpPr>
          <p:spPr bwMode="ltGray">
            <a:xfrm>
              <a:off x="570887" y="1143000"/>
              <a:ext cx="8573113" cy="3534"/>
            </a:xfrm>
            <a:prstGeom prst="line">
              <a:avLst/>
            </a:prstGeom>
            <a:ln w="12700" cap="flat" cmpd="sng" algn="ctr">
              <a:solidFill>
                <a:srgbClr val="403A3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 bwMode="ltGray">
            <a:xfrm flipV="1">
              <a:off x="570887" y="1156584"/>
              <a:ext cx="8573113" cy="7056"/>
            </a:xfrm>
            <a:prstGeom prst="line">
              <a:avLst/>
            </a:prstGeom>
            <a:ln w="12700" cap="flat" cmpd="sng" algn="ctr">
              <a:solidFill>
                <a:srgbClr val="63595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986333" y="6126164"/>
            <a:ext cx="1814263" cy="44552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E4BF7-3023-4543-836E-43B3293D368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 bwMode="ltGray">
          <a:xfrm>
            <a:off x="570887" y="1143000"/>
            <a:ext cx="8573113" cy="20640"/>
            <a:chOff x="570887" y="1143000"/>
            <a:chExt cx="8573113" cy="20640"/>
          </a:xfrm>
        </p:grpSpPr>
        <p:cxnSp>
          <p:nvCxnSpPr>
            <p:cNvPr id="11" name="Straight Connector 10"/>
            <p:cNvCxnSpPr/>
            <p:nvPr userDrawn="1"/>
          </p:nvCxnSpPr>
          <p:spPr bwMode="ltGray">
            <a:xfrm>
              <a:off x="570887" y="1143000"/>
              <a:ext cx="8573113" cy="3534"/>
            </a:xfrm>
            <a:prstGeom prst="line">
              <a:avLst/>
            </a:prstGeom>
            <a:ln w="12700" cap="flat" cmpd="sng" algn="ctr">
              <a:solidFill>
                <a:srgbClr val="403A3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 bwMode="ltGray">
            <a:xfrm flipV="1">
              <a:off x="570887" y="1156584"/>
              <a:ext cx="8573113" cy="7056"/>
            </a:xfrm>
            <a:prstGeom prst="line">
              <a:avLst/>
            </a:prstGeom>
            <a:ln w="12700" cap="flat" cmpd="sng" algn="ctr">
              <a:solidFill>
                <a:srgbClr val="63595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BE7C91-B796-43B1-9D98-B1C8D4ADFB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6" name="Group 6"/>
          <p:cNvGrpSpPr/>
          <p:nvPr/>
        </p:nvGrpSpPr>
        <p:grpSpPr bwMode="ltGray">
          <a:xfrm>
            <a:off x="570887" y="1143000"/>
            <a:ext cx="8573113" cy="20640"/>
            <a:chOff x="570887" y="1143000"/>
            <a:chExt cx="8573113" cy="20640"/>
          </a:xfrm>
        </p:grpSpPr>
        <p:cxnSp>
          <p:nvCxnSpPr>
            <p:cNvPr id="8" name="Straight Connector 7"/>
            <p:cNvCxnSpPr/>
            <p:nvPr userDrawn="1"/>
          </p:nvCxnSpPr>
          <p:spPr bwMode="ltGray">
            <a:xfrm>
              <a:off x="570887" y="1143000"/>
              <a:ext cx="8573113" cy="3534"/>
            </a:xfrm>
            <a:prstGeom prst="line">
              <a:avLst/>
            </a:prstGeom>
            <a:ln w="12700" cap="flat" cmpd="sng" algn="ctr">
              <a:solidFill>
                <a:srgbClr val="403A3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 bwMode="ltGray">
            <a:xfrm flipV="1">
              <a:off x="570887" y="1156584"/>
              <a:ext cx="8573113" cy="7056"/>
            </a:xfrm>
            <a:prstGeom prst="line">
              <a:avLst/>
            </a:prstGeom>
            <a:ln w="12700" cap="flat" cmpd="sng" algn="ctr">
              <a:solidFill>
                <a:srgbClr val="63595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986333" y="6126164"/>
            <a:ext cx="1814263" cy="44552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C07BAF-6219-42EC-85D1-4248A4DFE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black">
          <a:xfrm>
            <a:off x="6986333" y="6126164"/>
            <a:ext cx="1814263" cy="44552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E50A4-2407-4C88-B050-80AE300654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bg1"/>
            </a:gs>
            <a:gs pos="53000">
              <a:schemeClr val="bg1">
                <a:lumMod val="85000"/>
              </a:schemeClr>
            </a:gs>
            <a:gs pos="83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5C2E-AFC6-4BFF-871B-EC0476BC6A74}" type="datetimeFigureOut">
              <a:rPr lang="en-US" smtClean="0"/>
              <a:pPr/>
              <a:t>3/30/11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26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14C4DA-5245-4E1C-98C7-ED97E998F1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rame 6"/>
          <p:cNvSpPr/>
          <p:nvPr/>
        </p:nvSpPr>
        <p:spPr bwMode="hidden">
          <a:xfrm>
            <a:off x="0" y="0"/>
            <a:ext cx="9144000" cy="6858000"/>
          </a:xfrm>
          <a:prstGeom prst="frame">
            <a:avLst>
              <a:gd name="adj1" fmla="val 1537"/>
            </a:avLst>
          </a:prstGeom>
          <a:solidFill>
            <a:schemeClr val="tx2">
              <a:lumMod val="75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>
    <p:random/>
  </p:transition>
  <p:txStyles>
    <p:titleStyle>
      <a:lvl1pPr algn="l" defTabSz="457200" rtl="0" eaLnBrk="1" latinLnBrk="0" hangingPunct="1">
        <a:spcBef>
          <a:spcPct val="0"/>
        </a:spcBef>
        <a:buNone/>
        <a:defRPr sz="2400" kern="1200">
          <a:solidFill>
            <a:schemeClr val="tx1">
              <a:lumMod val="75000"/>
              <a:lumOff val="25000"/>
            </a:schemeClr>
          </a:solidFill>
          <a:effectLst>
            <a:outerShdw blurRad="101600" dist="50800" dir="2700000">
              <a:srgbClr val="000000">
                <a:alpha val="18000"/>
              </a:srgbClr>
            </a:outerShdw>
          </a:effectLst>
          <a:latin typeface="Frutiger"/>
          <a:ea typeface="+mj-ea"/>
          <a:cs typeface="Frutige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D3C874"/>
        </a:buClr>
        <a:buFont typeface="Arial"/>
        <a:buChar char="•"/>
        <a:defRPr sz="2100" kern="1200">
          <a:solidFill>
            <a:schemeClr val="bg1"/>
          </a:solidFill>
          <a:latin typeface="Frutiger"/>
          <a:ea typeface="+mn-ea"/>
          <a:cs typeface="Frutiger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D3C874"/>
        </a:buClr>
        <a:buFont typeface="Arial"/>
        <a:buChar char="–"/>
        <a:defRPr sz="2000" kern="1200">
          <a:solidFill>
            <a:schemeClr val="bg1"/>
          </a:solidFill>
          <a:latin typeface="Frutiger"/>
          <a:ea typeface="+mn-ea"/>
          <a:cs typeface="Frutiger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D3C874"/>
        </a:buClr>
        <a:buFont typeface="Arial"/>
        <a:buChar char="•"/>
        <a:defRPr sz="1800" kern="1200">
          <a:solidFill>
            <a:schemeClr val="bg1"/>
          </a:solidFill>
          <a:latin typeface="Frutiger"/>
          <a:ea typeface="+mn-ea"/>
          <a:cs typeface="Frutiger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D3C874"/>
        </a:buClr>
        <a:buFont typeface="Arial"/>
        <a:buChar char="–"/>
        <a:defRPr sz="1600" kern="1200">
          <a:solidFill>
            <a:schemeClr val="bg1"/>
          </a:solidFill>
          <a:latin typeface="Frutiger"/>
          <a:ea typeface="+mn-ea"/>
          <a:cs typeface="Frutiger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D3C874"/>
        </a:buClr>
        <a:buFont typeface="Arial"/>
        <a:buChar char="»"/>
        <a:defRPr sz="1600" kern="1200">
          <a:solidFill>
            <a:schemeClr val="bg1"/>
          </a:solidFill>
          <a:latin typeface="Frutiger"/>
          <a:ea typeface="+mn-ea"/>
          <a:cs typeface="Frutig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df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0000" dist="23000" dir="5400000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6311900"/>
            <a:ext cx="9144000" cy="546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5452389"/>
            <a:ext cx="9144000" cy="859511"/>
            <a:chOff x="0" y="5452389"/>
            <a:chExt cx="9144000" cy="859511"/>
          </a:xfrm>
        </p:grpSpPr>
        <p:sp>
          <p:nvSpPr>
            <p:cNvPr id="8" name="Rectangle 7"/>
            <p:cNvSpPr/>
            <p:nvPr/>
          </p:nvSpPr>
          <p:spPr>
            <a:xfrm>
              <a:off x="0" y="5452389"/>
              <a:ext cx="9144000" cy="859511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66544" y="5452389"/>
              <a:ext cx="2656111" cy="8595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CSA-logo-reversed-white-420.eps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6528816" y="5660136"/>
              <a:ext cx="2322957" cy="562209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0" y="6455664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	505 North 20</a:t>
            </a:r>
            <a:r>
              <a:rPr lang="en-US" sz="1400" baseline="30000" dirty="0" smtClean="0">
                <a:solidFill>
                  <a:srgbClr val="FFFFFF"/>
                </a:solidFill>
                <a:latin typeface="Garamond"/>
                <a:cs typeface="Garamond"/>
              </a:rPr>
              <a:t>th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 Street	  Birmingham, Alabama 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35203        Telephone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: 205-795-6658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	 </a:t>
            </a:r>
            <a:r>
              <a:rPr lang="en-US" sz="1400" dirty="0" err="1" smtClean="0">
                <a:solidFill>
                  <a:srgbClr val="FFFFFF"/>
                </a:solidFill>
                <a:latin typeface="Garamond"/>
                <a:cs typeface="Garamond"/>
              </a:rPr>
              <a:t>csattorneys.com</a:t>
            </a:r>
            <a:endParaRPr lang="en-US" sz="1400" dirty="0">
              <a:solidFill>
                <a:srgbClr val="FFFFFF"/>
              </a:solidFill>
              <a:latin typeface="Garamond"/>
              <a:cs typeface="Garamond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1"/>
            <a:ext cx="9144000" cy="17888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7744" y="479081"/>
            <a:ext cx="726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FF"/>
                </a:solidFill>
              </a:rPr>
              <a:t>PROBLEM SOLVERS</a:t>
            </a:r>
            <a:endParaRPr lang="en-US" sz="5400" b="1" dirty="0">
              <a:solidFill>
                <a:srgbClr val="FFFF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" y="2209800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800000"/>
                </a:solidFill>
                <a:latin typeface="Calibri"/>
                <a:cs typeface="Calibri"/>
              </a:rPr>
              <a:t>CONTROLLING </a:t>
            </a:r>
          </a:p>
          <a:p>
            <a:pPr algn="ctr"/>
            <a:r>
              <a:rPr lang="en-US" sz="5400" b="1" dirty="0" smtClean="0">
                <a:solidFill>
                  <a:srgbClr val="800000"/>
                </a:solidFill>
                <a:latin typeface="Calibri"/>
                <a:cs typeface="Calibri"/>
              </a:rPr>
              <a:t>LITIGATION </a:t>
            </a:r>
          </a:p>
          <a:p>
            <a:pPr algn="ctr"/>
            <a:r>
              <a:rPr lang="en-US" sz="5400" b="1" dirty="0" smtClean="0">
                <a:solidFill>
                  <a:srgbClr val="800000"/>
                </a:solidFill>
                <a:latin typeface="Calibri"/>
                <a:cs typeface="Calibri"/>
              </a:rPr>
              <a:t>COSTS</a:t>
            </a:r>
            <a:endParaRPr lang="en-US" sz="5400" b="1" dirty="0">
              <a:solidFill>
                <a:srgbClr val="800000"/>
              </a:solidFill>
              <a:latin typeface="Calibri"/>
              <a:cs typeface="Calibri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-1" y="1787261"/>
            <a:ext cx="9144000" cy="158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Alternative fee arrangements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Bonus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v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. Penalty based on date of disposition - the longer a case is pending the higher the attorney’s fee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buFont typeface="Arial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Establish procedure to pay bonus based on percentage of attorney’s fee billed at time of settlement if case settled within designated time period (12-18 months)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buFont typeface="Arial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Reduce hourly rate if case not settled or tried at first trial setting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6868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 Contingent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fee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arrangement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 Establish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settlement value of case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 Deduct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amount of settlement or verdict there from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 Allow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percentage bonus based on savings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 Problems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-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Agreement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on settlement value - client (low)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v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lawyer (high)  (creates distrust at each stage of case)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Percent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of bonus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Verdict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or settlement in excess of agreed settlement value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 What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is the incentive to the client - since the client only benefits if there is a good result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buFont typeface="Arial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LITIGATION GUIDELINES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Purpose </a:t>
            </a:r>
            <a:r>
              <a:rPr lang="en-US" sz="2400" dirty="0" smtClean="0"/>
              <a:t>- Encourage and promote early settlement and reduce attorney’s fees and expenses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CLIENT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Be selective in attorney you hire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Know they are trustworthy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Ask for their help in controlling costs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Know in advance what their rates are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Give all of your work to one law firm in any jurisdiction – makes you more important to law firm as a client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Discuss the billing practices with your attorney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Call attorney over any problem on the bill and ask for explanation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00000"/>
              </a:buClr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LAWYERS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Provide settlement evaluations as required by litigation guidelines and update evaluations as the case progresses.</a:t>
            </a:r>
          </a:p>
          <a:p>
            <a:pPr lvl="1">
              <a:buClr>
                <a:srgbClr val="800000"/>
              </a:buClr>
            </a:pPr>
            <a:endParaRPr lang="en-US" sz="2400" dirty="0" smtClean="0"/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Explain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in detail the reasons for changes in your evaluation and provide exhibits, video depositions, or anything else that supports your changed evaluation.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LAWYERS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Do everything you can do to resolve the case at the earliest possible time, as is appropriate and in the best interest of your client.</a:t>
            </a:r>
          </a:p>
          <a:p>
            <a:pPr lvl="1">
              <a:buClr>
                <a:srgbClr val="800000"/>
              </a:buClr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noProof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This will save both you and the client valuable time and resources.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noProof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Make sure your client knows that you are working to handle the case efficiently and effectively.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LAWYERS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Be honest with your billing.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Describe the work you do on your time sheet so the client understands what: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what you did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why you did it</a:t>
            </a:r>
          </a:p>
          <a:p>
            <a:pPr lvl="2">
              <a:buClr>
                <a:srgbClr val="800000"/>
              </a:buClr>
              <a:buFont typeface="Arial"/>
              <a:buChar char="•"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how the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client benefited from the work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Bear in mind that some items may not warrant a charge and should be designated as “no charge.”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LAWYERS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Diplomatically and tactfully make suggestions about better practices your client could employ.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LAWYERS SHOULD DO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15240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Let your clients know they are important to you and your firm.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0000" dist="23000" dir="5400000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6311900"/>
            <a:ext cx="9144000" cy="546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grpSp>
        <p:nvGrpSpPr>
          <p:cNvPr id="2" name="Group 11"/>
          <p:cNvGrpSpPr/>
          <p:nvPr/>
        </p:nvGrpSpPr>
        <p:grpSpPr>
          <a:xfrm>
            <a:off x="0" y="5452389"/>
            <a:ext cx="9144000" cy="859511"/>
            <a:chOff x="0" y="5452389"/>
            <a:chExt cx="9144000" cy="859511"/>
          </a:xfrm>
        </p:grpSpPr>
        <p:sp>
          <p:nvSpPr>
            <p:cNvPr id="8" name="Rectangle 7"/>
            <p:cNvSpPr/>
            <p:nvPr/>
          </p:nvSpPr>
          <p:spPr>
            <a:xfrm>
              <a:off x="0" y="5452389"/>
              <a:ext cx="9144000" cy="859511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66544" y="5452389"/>
              <a:ext cx="2656111" cy="8595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6455664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	505 North 20</a:t>
            </a:r>
            <a:r>
              <a:rPr lang="en-US" sz="1400" baseline="30000" dirty="0" smtClean="0">
                <a:solidFill>
                  <a:srgbClr val="FFFFFF"/>
                </a:solidFill>
                <a:latin typeface="Garamond"/>
                <a:cs typeface="Garamond"/>
              </a:rPr>
              <a:t>th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 Street	  Birmingham, Alabama 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35203        Telephone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: 205-795-6658</a:t>
            </a:r>
            <a:r>
              <a:rPr lang="en-US" sz="1400" dirty="0" smtClean="0">
                <a:solidFill>
                  <a:srgbClr val="FFFFFF"/>
                </a:solidFill>
                <a:latin typeface="Garamond"/>
                <a:cs typeface="Garamond"/>
              </a:rPr>
              <a:t>	 </a:t>
            </a:r>
            <a:r>
              <a:rPr lang="en-US" sz="1400" dirty="0" err="1" smtClean="0">
                <a:solidFill>
                  <a:srgbClr val="FFFFFF"/>
                </a:solidFill>
                <a:latin typeface="Garamond"/>
                <a:cs typeface="Garamond"/>
              </a:rPr>
              <a:t>csattorneys.com</a:t>
            </a:r>
            <a:endParaRPr lang="en-US" sz="1400" dirty="0">
              <a:solidFill>
                <a:srgbClr val="FFFFFF"/>
              </a:solidFill>
              <a:latin typeface="Garamond"/>
              <a:cs typeface="Garamond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1"/>
            <a:ext cx="9144000" cy="17888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7744" y="479081"/>
            <a:ext cx="726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FF"/>
                </a:solidFill>
              </a:rPr>
              <a:t>PROBLEM SOLVERS</a:t>
            </a:r>
            <a:endParaRPr lang="en-US" sz="5400" b="1" dirty="0">
              <a:solidFill>
                <a:srgbClr val="FFFFFF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-1" y="1787261"/>
            <a:ext cx="9144000" cy="158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CSA-logo-reversed-white-420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2590800"/>
            <a:ext cx="8072651" cy="1981200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HISTORY OF BILLING FOR LEGAL SERVICES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Billing process before timekeeping</a:t>
            </a:r>
          </a:p>
          <a:p>
            <a:pPr marR="0" lvl="1" rtl="0"/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Flat fee</a:t>
            </a:r>
          </a:p>
          <a:p>
            <a:pPr marR="0" lvl="1" rtl="0"/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Estimate of fairness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HISTORY OF BILLING FOR LEGAL SERVICES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Advent of Timekeeping</a:t>
            </a:r>
          </a:p>
          <a:p>
            <a:pPr lvl="1"/>
            <a:r>
              <a:rPr lang="en-US" sz="23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Captured 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items not previously billed</a:t>
            </a:r>
            <a:endParaRPr lang="en-US" sz="2300" baseline="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lvl="1" rtl="0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More time required on more complex cases</a:t>
            </a:r>
            <a:endParaRPr lang="en-US" sz="2400" baseline="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lvl="1" rtl="0"/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One inch file </a:t>
            </a:r>
            <a:r>
              <a:rPr lang="en-US" sz="2400" baseline="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en-US" sz="2400" baseline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file occupying a room</a:t>
            </a:r>
            <a:endParaRPr lang="en-US" sz="2400" baseline="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HISTORY OF BILLING FOR LEGAL SERVICES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Increase in law firm overhead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Advent of technology and associated cost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Associate and legal staff salaries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Health insurance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PROBLEM</a:t>
            </a:r>
            <a:r>
              <a:rPr lang="en-US" dirty="0" smtClean="0"/>
              <a:t> SOLVERS: </a:t>
            </a:r>
            <a:br>
              <a:rPr lang="en-US" dirty="0" smtClean="0"/>
            </a:br>
            <a:r>
              <a:rPr lang="en-US" dirty="0" smtClean="0"/>
              <a:t>CONTROLLING LITIGATION COSTS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LEGAL FEES ARE A PRODUCT OF TIME AND RATES</a:t>
            </a:r>
            <a:endParaRPr lang="en-US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2595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Reduce time spent on case</a:t>
            </a:r>
          </a:p>
          <a:p>
            <a:pPr lvl="1"/>
            <a:r>
              <a:rPr lang="en-US" sz="2595" dirty="0" smtClean="0">
                <a:latin typeface="Calibri" pitchFamily="34" charset="0"/>
                <a:cs typeface="Calibri" pitchFamily="34" charset="0"/>
              </a:rPr>
              <a:t>Early case disposal</a:t>
            </a:r>
          </a:p>
          <a:p>
            <a:pPr lvl="2"/>
            <a:r>
              <a:rPr lang="en-US" sz="2595" dirty="0" smtClean="0">
                <a:latin typeface="Calibri" pitchFamily="34" charset="0"/>
                <a:cs typeface="Calibri" pitchFamily="34" charset="0"/>
              </a:rPr>
              <a:t>Claims’ personnel make contact with attorney to request assistance in evaluating case for settlement before lawsuit is filed.</a:t>
            </a:r>
          </a:p>
          <a:p>
            <a:pPr lvl="3"/>
            <a:r>
              <a:rPr lang="en-US" sz="2595" dirty="0" smtClean="0">
                <a:latin typeface="Calibri" pitchFamily="34" charset="0"/>
                <a:cs typeface="Calibri" pitchFamily="34" charset="0"/>
              </a:rPr>
              <a:t>Jurisdiction where suit will be filed</a:t>
            </a:r>
          </a:p>
          <a:p>
            <a:pPr lvl="4"/>
            <a:r>
              <a:rPr lang="en-US" sz="2595" dirty="0" smtClean="0">
                <a:latin typeface="Calibri" pitchFamily="34" charset="0"/>
                <a:cs typeface="Calibri" pitchFamily="34" charset="0"/>
              </a:rPr>
              <a:t>Judges</a:t>
            </a:r>
          </a:p>
          <a:p>
            <a:pPr lvl="4"/>
            <a:r>
              <a:rPr lang="en-US" sz="2595" dirty="0" smtClean="0">
                <a:latin typeface="Calibri" pitchFamily="34" charset="0"/>
                <a:cs typeface="Calibri" pitchFamily="34" charset="0"/>
              </a:rPr>
              <a:t>Jury pool</a:t>
            </a:r>
          </a:p>
          <a:p>
            <a:pPr lvl="4"/>
            <a:r>
              <a:rPr lang="en-US" sz="2595" dirty="0" smtClean="0">
                <a:latin typeface="Calibri" pitchFamily="34" charset="0"/>
                <a:cs typeface="Calibri" pitchFamily="34" charset="0"/>
              </a:rPr>
              <a:t>Case backlog</a:t>
            </a:r>
          </a:p>
          <a:p>
            <a:pPr lvl="3"/>
            <a:r>
              <a:rPr lang="en-US" sz="2595" dirty="0" smtClean="0">
                <a:latin typeface="Calibri" pitchFamily="34" charset="0"/>
                <a:cs typeface="Calibri" pitchFamily="34" charset="0"/>
              </a:rPr>
              <a:t>Plaintiff’s attorney’s ability and connections in jurisdiction</a:t>
            </a:r>
          </a:p>
          <a:p>
            <a:pPr lvl="3"/>
            <a:r>
              <a:rPr lang="en-US" sz="2595" dirty="0" smtClean="0">
                <a:latin typeface="Calibri" pitchFamily="34" charset="0"/>
                <a:cs typeface="Calibri" pitchFamily="34" charset="0"/>
              </a:rPr>
              <a:t>Need to associate local counsel</a:t>
            </a:r>
          </a:p>
          <a:p>
            <a:pPr lvl="1">
              <a:buNone/>
            </a:pPr>
            <a:endParaRPr lang="en-US" dirty="0" smtClean="0">
              <a:latin typeface="Times New Roman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latin typeface="Calibri"/>
                <a:cs typeface="Calibri"/>
              </a:rPr>
              <a:t>If claim adjuster cannot settle, engage attorney to: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Negotiate with plaintiff’s attorney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Schedule pre-suit mediation</a:t>
            </a:r>
          </a:p>
          <a:p>
            <a:pPr lvl="1"/>
            <a:endParaRPr lang="en-US" sz="2400" dirty="0" smtClean="0">
              <a:latin typeface="Calibri"/>
              <a:cs typeface="Calibri"/>
            </a:endParaRPr>
          </a:p>
          <a:p>
            <a:pPr lvl="1"/>
            <a:r>
              <a:rPr lang="en-US" sz="2400" dirty="0" smtClean="0">
                <a:latin typeface="Calibri"/>
                <a:cs typeface="Calibri"/>
              </a:rPr>
              <a:t>Use of retainer letters to </a:t>
            </a:r>
            <a:r>
              <a:rPr lang="en-US" sz="2400" b="1" dirty="0" smtClean="0">
                <a:latin typeface="Calibri"/>
                <a:cs typeface="Calibri"/>
              </a:rPr>
              <a:t>reduce time case is in litigation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State hourly rate to be paid for legal services of partners, associates and paralegals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Require efforts to reach early settlement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Require procurement of all necessary information to evaluate case within specified period of time - deadline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Agree only to pay normal and reasonable expenses</a:t>
            </a:r>
          </a:p>
          <a:p>
            <a:pPr lvl="2"/>
            <a:r>
              <a:rPr lang="en-US" sz="2400" dirty="0" smtClean="0">
                <a:latin typeface="Calibri"/>
                <a:cs typeface="Calibri"/>
              </a:rPr>
              <a:t>Agree to frequency of billing</a:t>
            </a: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02163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Ways to reduce rates</a:t>
            </a:r>
          </a:p>
          <a:p>
            <a:pPr marL="971550" lvl="1" indent="-457200"/>
            <a:r>
              <a:rPr lang="en-US" sz="2400" dirty="0" smtClean="0">
                <a:latin typeface="Calibri" pitchFamily="34" charset="0"/>
                <a:cs typeface="Calibri" pitchFamily="34" charset="0"/>
              </a:rPr>
              <a:t>Fixed fee arrangements</a:t>
            </a:r>
          </a:p>
          <a:p>
            <a:pPr lvl="2"/>
            <a:r>
              <a:rPr lang="en-US" sz="2400" dirty="0" smtClean="0">
                <a:latin typeface="Calibri" pitchFamily="34" charset="0"/>
                <a:cs typeface="Calibri" pitchFamily="34" charset="0"/>
              </a:rPr>
              <a:t>What is purpose - reduce fees and expenses</a:t>
            </a:r>
          </a:p>
          <a:p>
            <a:pPr lvl="2"/>
            <a:r>
              <a:rPr lang="en-US" sz="2400" dirty="0" smtClean="0">
                <a:latin typeface="Calibri" pitchFamily="34" charset="0"/>
                <a:cs typeface="Calibri" pitchFamily="34" charset="0"/>
              </a:rPr>
              <a:t>What cases do they work in</a:t>
            </a:r>
          </a:p>
          <a:p>
            <a:pPr lvl="3"/>
            <a:r>
              <a:rPr lang="en-US" sz="2400" dirty="0" smtClean="0">
                <a:latin typeface="Calibri" pitchFamily="34" charset="0"/>
                <a:cs typeface="Calibri" pitchFamily="34" charset="0"/>
              </a:rPr>
              <a:t>Cases where cost is predictable</a:t>
            </a:r>
          </a:p>
          <a:p>
            <a:pPr lvl="2"/>
            <a:r>
              <a:rPr lang="en-US" sz="2400" dirty="0" smtClean="0">
                <a:latin typeface="Calibri" pitchFamily="34" charset="0"/>
                <a:cs typeface="Calibri" pitchFamily="34" charset="0"/>
              </a:rPr>
              <a:t>Problems –</a:t>
            </a:r>
          </a:p>
          <a:p>
            <a:pPr lvl="3"/>
            <a:r>
              <a:rPr lang="en-US" sz="2400" dirty="0" smtClean="0">
                <a:latin typeface="Calibri" pitchFamily="34" charset="0"/>
                <a:cs typeface="Calibri" pitchFamily="34" charset="0"/>
              </a:rPr>
              <a:t>How much risk can a lawyer afford to take</a:t>
            </a:r>
          </a:p>
          <a:p>
            <a:pPr lvl="3"/>
            <a:r>
              <a:rPr lang="en-US" sz="2400" dirty="0" smtClean="0">
                <a:latin typeface="Calibri" pitchFamily="34" charset="0"/>
                <a:cs typeface="Calibri" pitchFamily="34" charset="0"/>
              </a:rPr>
              <a:t>Who is managing work performed on case – lawyer or client? Is client willing to relinquish decision making regarding defense to lawyer?</a:t>
            </a:r>
          </a:p>
          <a:p>
            <a:pPr lvl="2"/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LEGAL FEES ARE A PRODUCT OF TIME AND RATES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602163"/>
          </a:xfrm>
        </p:spPr>
        <p:txBody>
          <a:bodyPr>
            <a:noAutofit/>
          </a:bodyPr>
          <a:lstStyle/>
          <a:p>
            <a:pPr lvl="2"/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Renegotiation of fee as case develops</a:t>
            </a:r>
          </a:p>
          <a:p>
            <a:pPr lvl="3"/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By client - case settles in a week</a:t>
            </a:r>
          </a:p>
          <a:p>
            <a:pPr lvl="3"/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By lawyer - case lasts forever, unanticipated work</a:t>
            </a:r>
          </a:p>
          <a:p>
            <a:pPr lvl="2"/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Will not work without mutual trust</a:t>
            </a:r>
          </a:p>
          <a:p>
            <a:pPr lvl="2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lvl="0"/>
            <a:endParaRPr lang="en-US" sz="2400" dirty="0" smtClean="0">
              <a:latin typeface="Calibri"/>
              <a:cs typeface="Calibri"/>
            </a:endParaRPr>
          </a:p>
          <a:p>
            <a:pPr lvl="1">
              <a:buNone/>
            </a:pP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A Presentation template 2007-8 (2)">
  <a:themeElements>
    <a:clrScheme name="Custom 2">
      <a:dk1>
        <a:sysClr val="windowText" lastClr="000000"/>
      </a:dk1>
      <a:lt1>
        <a:srgbClr val="FFFFFF"/>
      </a:lt1>
      <a:dk2>
        <a:srgbClr val="524843"/>
      </a:dk2>
      <a:lt2>
        <a:srgbClr val="EEECE1"/>
      </a:lt2>
      <a:accent1>
        <a:srgbClr val="8AA0D5"/>
      </a:accent1>
      <a:accent2>
        <a:srgbClr val="CB1500"/>
      </a:accent2>
      <a:accent3>
        <a:srgbClr val="A6C07A"/>
      </a:accent3>
      <a:accent4>
        <a:srgbClr val="9184AE"/>
      </a:accent4>
      <a:accent5>
        <a:srgbClr val="7EBBC2"/>
      </a:accent5>
      <a:accent6>
        <a:srgbClr val="E97531"/>
      </a:accent6>
      <a:hlink>
        <a:srgbClr val="3F3F3F"/>
      </a:hlink>
      <a:folHlink>
        <a:srgbClr val="C0C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217</TotalTime>
  <Words>869</Words>
  <Application>Microsoft Macintosh PowerPoint</Application>
  <PresentationFormat>On-screen Show (4:3)</PresentationFormat>
  <Paragraphs>115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CSA Presentation template 2007-8 (2)</vt:lpstr>
      <vt:lpstr>Slide 1</vt:lpstr>
      <vt:lpstr>HISTORY OF BILLING FOR LEGAL SERVICES</vt:lpstr>
      <vt:lpstr>HISTORY OF BILLING FOR LEGAL SERVICES</vt:lpstr>
      <vt:lpstr>HISTORY OF BILLING FOR LEGAL SERVICES</vt:lpstr>
      <vt:lpstr>PROBLEM SOLVERS:  CONTROLLING LITIGATION COSTS</vt:lpstr>
      <vt:lpstr>LEGAL FEES ARE A PRODUCT OF TIME AND RATES</vt:lpstr>
      <vt:lpstr>LEGAL FEES ARE A PRODUCT OF TIME AND RATES</vt:lpstr>
      <vt:lpstr>LEGAL FEES ARE A PRODUCT OF TIME AND RATES</vt:lpstr>
      <vt:lpstr>LEGAL FEES ARE A PRODUCT OF TIME AND RATES</vt:lpstr>
      <vt:lpstr>LEGAL FEES ARE A PRODUCT OF TIME AND RATES</vt:lpstr>
      <vt:lpstr>LEGAL FEES ARE A PRODUCT OF TIME AND RATES</vt:lpstr>
      <vt:lpstr>LITIGATION GUIDELINES</vt:lpstr>
      <vt:lpstr>WHAT CLIENT SHOULD DO</vt:lpstr>
      <vt:lpstr>WHAT LAWYERS SHOULD DO</vt:lpstr>
      <vt:lpstr>WHAT LAWYERS SHOULD DO</vt:lpstr>
      <vt:lpstr>WHAT LAWYERS SHOULD DO</vt:lpstr>
      <vt:lpstr>WHAT LAWYERS SHOULD DO</vt:lpstr>
      <vt:lpstr>WHAT LAWYERS SHOULD DO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THL</dc:creator>
  <cp:lastModifiedBy>Julie Ellis</cp:lastModifiedBy>
  <cp:revision>18</cp:revision>
  <dcterms:created xsi:type="dcterms:W3CDTF">2011-03-30T22:35:44Z</dcterms:created>
  <dcterms:modified xsi:type="dcterms:W3CDTF">2011-03-31T00:30:55Z</dcterms:modified>
</cp:coreProperties>
</file>