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Default Extension="pdf" ContentType="application/pdf"/>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handoutMasterIdLst>
    <p:handoutMasterId r:id="rId24"/>
  </p:handoutMasterIdLst>
  <p:sldIdLst>
    <p:sldId id="256" r:id="rId2"/>
    <p:sldId id="258" r:id="rId3"/>
    <p:sldId id="325" r:id="rId4"/>
    <p:sldId id="326" r:id="rId5"/>
    <p:sldId id="312" r:id="rId6"/>
    <p:sldId id="329" r:id="rId7"/>
    <p:sldId id="330" r:id="rId8"/>
    <p:sldId id="331" r:id="rId9"/>
    <p:sldId id="332" r:id="rId10"/>
    <p:sldId id="333" r:id="rId11"/>
    <p:sldId id="334" r:id="rId12"/>
    <p:sldId id="335" r:id="rId13"/>
    <p:sldId id="336" r:id="rId14"/>
    <p:sldId id="337" r:id="rId15"/>
    <p:sldId id="338" r:id="rId16"/>
    <p:sldId id="339" r:id="rId17"/>
    <p:sldId id="340" r:id="rId18"/>
    <p:sldId id="341" r:id="rId19"/>
    <p:sldId id="342" r:id="rId20"/>
    <p:sldId id="343" r:id="rId21"/>
    <p:sldId id="311"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3C874"/>
    <a:srgbClr val="550000"/>
    <a:srgbClr val="8E0000"/>
    <a:srgbClr val="9A0000"/>
    <a:srgbClr val="FF000C"/>
    <a:srgbClr val="403A36"/>
    <a:srgbClr val="47403B"/>
    <a:srgbClr val="635952"/>
    <a:srgbClr val="FFFFFF"/>
    <a:srgbClr val="C8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Objects="1">
      <p:cViewPr varScale="1">
        <p:scale>
          <a:sx n="107" d="100"/>
          <a:sy n="107" d="100"/>
        </p:scale>
        <p:origin x="-78" y="-324"/>
      </p:cViewPr>
      <p:guideLst>
        <p:guide orient="horz" pos="2160"/>
        <p:guide pos="2880"/>
      </p:guideLst>
    </p:cSldViewPr>
  </p:slideViewPr>
  <p:notesTextViewPr>
    <p:cViewPr>
      <p:scale>
        <a:sx n="100" d="100"/>
        <a:sy n="100" d="100"/>
      </p:scale>
      <p:origin x="0" y="0"/>
    </p:cViewPr>
  </p:notesTextViewPr>
  <p:notesViewPr>
    <p:cSldViewPr snapToObjects="1">
      <p:cViewPr varScale="1">
        <p:scale>
          <a:sx n="140" d="100"/>
          <a:sy n="140" d="100"/>
        </p:scale>
        <p:origin x="-4624" y="-10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11ED496-F15C-B84B-9D18-320939BDB01C}" type="datetimeFigureOut">
              <a:rPr lang="en-US" smtClean="0"/>
              <a:pPr/>
              <a:t>12/1/2010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EE19629-EF45-ED4F-8D0C-A201E84197BA}"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40B7E5-FC23-084D-AAC1-BE9E966B655F}" type="datetimeFigureOut">
              <a:rPr lang="en-US" smtClean="0"/>
              <a:pPr/>
              <a:t>12/1/2010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7062D3-8B0C-B640-96A2-EAF457CC7B1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pd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pd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pd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pd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pd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pd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pd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pd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460395"/>
            <a:ext cx="8077200" cy="1679575"/>
          </a:xfrm>
        </p:spPr>
        <p:txBody>
          <a:bodyPr>
            <a:normAutofit/>
          </a:bodyPr>
          <a:lstStyle>
            <a:lvl1pPr>
              <a:defRPr sz="3000"/>
            </a:lvl1pPr>
          </a:lstStyle>
          <a:p>
            <a:r>
              <a:rPr lang="en-US" smtClean="0"/>
              <a:t>Click to edit Master title style</a:t>
            </a:r>
            <a:endParaRPr lang="en-US" dirty="0"/>
          </a:p>
        </p:txBody>
      </p:sp>
      <p:sp>
        <p:nvSpPr>
          <p:cNvPr id="3" name="Subtitle 2"/>
          <p:cNvSpPr>
            <a:spLocks noGrp="1"/>
          </p:cNvSpPr>
          <p:nvPr>
            <p:ph type="subTitle" idx="1"/>
          </p:nvPr>
        </p:nvSpPr>
        <p:spPr>
          <a:xfrm>
            <a:off x="609600" y="4292370"/>
            <a:ext cx="8077200" cy="762000"/>
          </a:xfrm>
        </p:spPr>
        <p:txBody>
          <a:bodyPr>
            <a:normAutofit/>
          </a:bodyPr>
          <a:lstStyle>
            <a:lvl1pPr marL="0" indent="0" algn="l">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spc="0"/>
            </a:lvl1pPr>
          </a:lstStyle>
          <a:p>
            <a:fld id="{10391DFD-CF00-C849-8FBE-3478BAD7386A}" type="datetimeFigureOut">
              <a:rPr lang="en-US" smtClean="0"/>
              <a:pPr/>
              <a:t>12/1/2010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4DD072-4DED-6848-8B7D-ED7A00D77C45}" type="slidenum">
              <a:rPr lang="en-US" smtClean="0"/>
              <a:pPr/>
              <a:t>‹#›</a:t>
            </a:fld>
            <a:endParaRPr lang="en-US" dirty="0"/>
          </a:p>
        </p:txBody>
      </p:sp>
      <p:sp>
        <p:nvSpPr>
          <p:cNvPr id="8" name="Frame 7"/>
          <p:cNvSpPr/>
          <p:nvPr userDrawn="1"/>
        </p:nvSpPr>
        <p:spPr bwMode="hidden">
          <a:xfrm>
            <a:off x="0" y="0"/>
            <a:ext cx="9144000" cy="6858000"/>
          </a:xfrm>
          <a:prstGeom prst="frame">
            <a:avLst>
              <a:gd name="adj1" fmla="val 1537"/>
            </a:avLst>
          </a:prstGeom>
          <a:solidFill>
            <a:srgbClr val="9A0000"/>
          </a:solidFill>
          <a:ln w="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12" name="Straight Connector 11"/>
          <p:cNvCxnSpPr/>
          <p:nvPr userDrawn="1"/>
        </p:nvCxnSpPr>
        <p:spPr bwMode="ltGray">
          <a:xfrm>
            <a:off x="723287" y="4205124"/>
            <a:ext cx="8420713" cy="3534"/>
          </a:xfrm>
          <a:prstGeom prst="line">
            <a:avLst/>
          </a:prstGeom>
          <a:ln w="12700" cap="flat" cmpd="sng" algn="ctr">
            <a:solidFill>
              <a:srgbClr val="80000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userDrawn="1"/>
        </p:nvCxnSpPr>
        <p:spPr bwMode="ltGray">
          <a:xfrm>
            <a:off x="723287" y="4215714"/>
            <a:ext cx="8420713" cy="3534"/>
          </a:xfrm>
          <a:prstGeom prst="line">
            <a:avLst/>
          </a:prstGeom>
          <a:ln w="12700" cap="flat" cmpd="sng" algn="ctr">
            <a:solidFill>
              <a:srgbClr val="FF000C"/>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5" name="Subtitle 2"/>
          <p:cNvSpPr txBox="1">
            <a:spLocks/>
          </p:cNvSpPr>
          <p:nvPr userDrawn="1"/>
        </p:nvSpPr>
        <p:spPr>
          <a:xfrm>
            <a:off x="609600" y="914400"/>
            <a:ext cx="8077200" cy="424190"/>
          </a:xfrm>
          <a:prstGeom prst="rect">
            <a:avLst/>
          </a:prstGeom>
        </p:spPr>
        <p:txBody>
          <a:bodyPr vert="horz" lIns="91440" tIns="45720" rIns="91440" bIns="45720" rtlCol="0" anchor="b">
            <a:normAutofit/>
          </a:bodyPr>
          <a:lstStyle>
            <a:lvl1pPr marL="0" indent="0" algn="l">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457200" rtl="0" eaLnBrk="1" fontAlgn="auto" latinLnBrk="0" hangingPunct="1">
              <a:lnSpc>
                <a:spcPct val="100000"/>
              </a:lnSpc>
              <a:spcBef>
                <a:spcPct val="20000"/>
              </a:spcBef>
              <a:spcAft>
                <a:spcPts val="0"/>
              </a:spcAft>
              <a:buClr>
                <a:srgbClr val="E3E17D"/>
              </a:buClr>
              <a:buSzTx/>
              <a:buFont typeface="Arial"/>
              <a:buNone/>
              <a:tabLst/>
              <a:defRPr/>
            </a:pPr>
            <a:endParaRPr kumimoji="0" lang="en-US" sz="1800" b="0" i="0" u="none" strike="noStrike" kern="1200" cap="none" spc="0" normalizeH="0" baseline="0" noProof="0" dirty="0" smtClean="0">
              <a:ln>
                <a:noFill/>
              </a:ln>
              <a:solidFill>
                <a:srgbClr val="5E0000"/>
              </a:solidFill>
              <a:effectLst/>
              <a:uLnTx/>
              <a:uFillTx/>
              <a:latin typeface="Frutiger"/>
              <a:ea typeface="+mn-ea"/>
              <a:cs typeface="Frutiger"/>
            </a:endParaRPr>
          </a:p>
        </p:txBody>
      </p:sp>
      <p:sp>
        <p:nvSpPr>
          <p:cNvPr id="20" name="Text Placeholder 19"/>
          <p:cNvSpPr>
            <a:spLocks noGrp="1"/>
          </p:cNvSpPr>
          <p:nvPr userDrawn="1">
            <p:ph type="body" sz="quarter" idx="13" hasCustomPrompt="1"/>
          </p:nvPr>
        </p:nvSpPr>
        <p:spPr>
          <a:xfrm>
            <a:off x="533400" y="838200"/>
            <a:ext cx="8077200" cy="500390"/>
          </a:xfrm>
        </p:spPr>
        <p:txBody>
          <a:bodyPr anchor="ctr"/>
          <a:lstStyle>
            <a:lvl1pPr marL="400050" indent="-342900">
              <a:buFont typeface="Arial"/>
              <a:buNone/>
              <a:defRPr sz="1600">
                <a:solidFill>
                  <a:srgbClr val="5E0000"/>
                </a:solidFill>
              </a:defRPr>
            </a:lvl1pPr>
            <a:lvl2pPr marL="742950" marR="0" indent="-285750" algn="l" defTabSz="457200" rtl="0" eaLnBrk="1" fontAlgn="auto" latinLnBrk="0" hangingPunct="1">
              <a:lnSpc>
                <a:spcPct val="100000"/>
              </a:lnSpc>
              <a:spcBef>
                <a:spcPct val="20000"/>
              </a:spcBef>
              <a:spcAft>
                <a:spcPts val="0"/>
              </a:spcAft>
              <a:buClr>
                <a:srgbClr val="E3E17D"/>
              </a:buClr>
              <a:buSzTx/>
              <a:buFontTx/>
              <a:buNone/>
              <a:tabLst/>
              <a:defRPr sz="2000"/>
            </a:lvl2pPr>
            <a:lvl3pPr>
              <a:defRPr sz="1600"/>
            </a:lvl3pPr>
            <a:lvl4pPr>
              <a:defRPr sz="1600"/>
            </a:lvl4pPr>
            <a:lvl5pPr>
              <a:defRPr sz="1400"/>
            </a:lvl5pPr>
            <a:lvl6pPr>
              <a:defRPr sz="2200"/>
            </a:lvl6pPr>
            <a:lvl7pPr>
              <a:defRPr sz="1800"/>
            </a:lvl7pPr>
            <a:lvl8pPr>
              <a:defRPr sz="1800"/>
            </a:lvl8pPr>
            <a:lvl9pPr>
              <a:defRPr sz="1600"/>
            </a:lvl9pPr>
          </a:lstStyle>
          <a:p>
            <a:pPr marL="342900" marR="0" lvl="0" indent="-285750" algn="l" defTabSz="457200" rtl="0" eaLnBrk="1" fontAlgn="auto" latinLnBrk="0" hangingPunct="1">
              <a:lnSpc>
                <a:spcPct val="100000"/>
              </a:lnSpc>
              <a:spcBef>
                <a:spcPct val="20000"/>
              </a:spcBef>
              <a:spcAft>
                <a:spcPts val="0"/>
              </a:spcAft>
              <a:buClr>
                <a:srgbClr val="E3E17D"/>
              </a:buClr>
              <a:buSzTx/>
              <a:tabLst/>
              <a:defRPr/>
            </a:pPr>
            <a:r>
              <a:rPr kumimoji="0" lang="en-US" sz="1800" b="0" i="0" u="none" strike="noStrike" kern="1200" cap="none" spc="0" normalizeH="0" baseline="0" noProof="0" dirty="0" smtClean="0">
                <a:ln>
                  <a:noFill/>
                </a:ln>
                <a:solidFill>
                  <a:srgbClr val="5E0000"/>
                </a:solidFill>
                <a:effectLst/>
                <a:uLnTx/>
                <a:uFillTx/>
                <a:latin typeface="Frutiger"/>
                <a:ea typeface="+mn-ea"/>
                <a:cs typeface="Frutiger"/>
              </a:rPr>
              <a:t>Presentation for Client Name Here</a:t>
            </a:r>
            <a:endParaRPr lang="en-US" dirty="0"/>
          </a:p>
        </p:txBody>
      </p:sp>
      <p:sp>
        <p:nvSpPr>
          <p:cNvPr id="22" name="Text Placeholder 21"/>
          <p:cNvSpPr>
            <a:spLocks noGrp="1"/>
          </p:cNvSpPr>
          <p:nvPr userDrawn="1">
            <p:ph type="body" sz="quarter" idx="14" hasCustomPrompt="1"/>
          </p:nvPr>
        </p:nvSpPr>
        <p:spPr>
          <a:xfrm>
            <a:off x="609600" y="1295400"/>
            <a:ext cx="3429000" cy="304800"/>
          </a:xfrm>
        </p:spPr>
        <p:txBody>
          <a:bodyPr/>
          <a:lstStyle>
            <a:lvl1pPr marL="342900" marR="0" indent="-342900" algn="l" defTabSz="457200" rtl="0" eaLnBrk="1" fontAlgn="auto" latinLnBrk="0" hangingPunct="1">
              <a:lnSpc>
                <a:spcPct val="100000"/>
              </a:lnSpc>
              <a:spcBef>
                <a:spcPct val="20000"/>
              </a:spcBef>
              <a:spcAft>
                <a:spcPts val="0"/>
              </a:spcAft>
              <a:buClr>
                <a:srgbClr val="E3E17D"/>
              </a:buClr>
              <a:buSzTx/>
              <a:buFont typeface="Arial"/>
              <a:buNone/>
              <a:tabLst/>
              <a:defRPr sz="1100" cap="none" spc="200" baseline="0">
                <a:solidFill>
                  <a:srgbClr val="5E0000"/>
                </a:solidFill>
              </a:defRPr>
            </a:lvl1pPr>
          </a:lstStyle>
          <a:p>
            <a:pPr marL="342900" marR="0" lvl="0" indent="-342900" algn="l" defTabSz="457200" rtl="0" eaLnBrk="1" fontAlgn="auto" latinLnBrk="0" hangingPunct="1">
              <a:lnSpc>
                <a:spcPct val="100000"/>
              </a:lnSpc>
              <a:spcBef>
                <a:spcPct val="20000"/>
              </a:spcBef>
              <a:spcAft>
                <a:spcPts val="0"/>
              </a:spcAft>
              <a:buClr>
                <a:srgbClr val="E3E17D"/>
              </a:buClr>
              <a:buSzTx/>
              <a:tabLst/>
              <a:defRPr/>
            </a:pPr>
            <a:r>
              <a:rPr lang="en-US" sz="1000" cap="all" spc="300" dirty="0" smtClean="0">
                <a:solidFill>
                  <a:srgbClr val="5E0000"/>
                </a:solidFill>
                <a:latin typeface="Frutiger"/>
                <a:cs typeface="Frutiger"/>
              </a:rPr>
              <a:t>JANUARY 1, 2010</a:t>
            </a:r>
          </a:p>
          <a:p>
            <a:pPr lvl="0"/>
            <a:endParaRPr lang="en-US" dirty="0"/>
          </a:p>
        </p:txBody>
      </p:sp>
      <p:sp>
        <p:nvSpPr>
          <p:cNvPr id="23" name="Text Placeholder 21"/>
          <p:cNvSpPr>
            <a:spLocks noGrp="1"/>
          </p:cNvSpPr>
          <p:nvPr userDrawn="1">
            <p:ph type="body" sz="quarter" idx="15" hasCustomPrompt="1"/>
          </p:nvPr>
        </p:nvSpPr>
        <p:spPr>
          <a:xfrm>
            <a:off x="628278" y="4724400"/>
            <a:ext cx="8058522" cy="533400"/>
          </a:xfrm>
        </p:spPr>
        <p:txBody>
          <a:bodyPr>
            <a:normAutofit/>
          </a:bodyPr>
          <a:lstStyle>
            <a:lvl1pPr marL="342900" marR="0" indent="-342900" algn="l" defTabSz="457200" rtl="0" eaLnBrk="1" fontAlgn="auto" latinLnBrk="0" hangingPunct="1">
              <a:lnSpc>
                <a:spcPct val="100000"/>
              </a:lnSpc>
              <a:spcBef>
                <a:spcPct val="20000"/>
              </a:spcBef>
              <a:spcAft>
                <a:spcPts val="0"/>
              </a:spcAft>
              <a:buClr>
                <a:srgbClr val="E3E17D"/>
              </a:buClr>
              <a:buSzTx/>
              <a:buFont typeface="Arial"/>
              <a:buNone/>
              <a:tabLst/>
              <a:defRPr sz="900" kern="1000" cap="all" spc="200" normalizeH="0" baseline="0">
                <a:solidFill>
                  <a:schemeClr val="bg1"/>
                </a:solidFill>
              </a:defRPr>
            </a:lvl1pPr>
          </a:lstStyle>
          <a:p>
            <a:pPr marL="342900" marR="0" lvl="0" indent="-342900" algn="l" defTabSz="457200" rtl="0" eaLnBrk="1" fontAlgn="auto" latinLnBrk="0" hangingPunct="1">
              <a:lnSpc>
                <a:spcPct val="100000"/>
              </a:lnSpc>
              <a:spcBef>
                <a:spcPct val="20000"/>
              </a:spcBef>
              <a:spcAft>
                <a:spcPts val="0"/>
              </a:spcAft>
              <a:buClr>
                <a:srgbClr val="E3E17D"/>
              </a:buClr>
              <a:buSzTx/>
              <a:tabLst/>
              <a:defRPr/>
            </a:pPr>
            <a:r>
              <a:rPr lang="en-US" sz="1000" cap="all" spc="300" dirty="0" smtClean="0">
                <a:solidFill>
                  <a:srgbClr val="5E0000"/>
                </a:solidFill>
                <a:latin typeface="Frutiger"/>
                <a:cs typeface="Frutiger"/>
              </a:rPr>
              <a:t>With attorneys names here</a:t>
            </a:r>
          </a:p>
        </p:txBody>
      </p:sp>
      <p:pic>
        <p:nvPicPr>
          <p:cNvPr id="17" name="Picture 16"/>
          <p:cNvPicPr>
            <a:picLocks noChangeAspect="1"/>
          </p:cNvPicPr>
          <p:nvPr userDrawn="1"/>
        </p:nvPicPr>
        <mc:AlternateContent xmlns:mc="http://schemas.openxmlformats.org/markup-compatibility/2006">
          <mc:Choice xmlns:ma="http://schemas.microsoft.com/office/mac/drawingml/2008/main" xmlns:mv="urn:schemas-microsoft-com:mac:vml" xmlns="" Requires="ma">
            <p:blipFill>
              <a:blip r:embed="rId2"/>
              <a:stretch>
                <a:fillRect/>
              </a:stretch>
            </p:blipFill>
          </mc:Choice>
          <mc:Fallback>
            <p:blipFill>
              <a:blip r:embed="rId3"/>
              <a:stretch>
                <a:fillRect/>
              </a:stretch>
            </p:blipFill>
          </mc:Fallback>
        </mc:AlternateContent>
        <p:spPr bwMode="black">
          <a:xfrm>
            <a:off x="5867399" y="5486400"/>
            <a:ext cx="2628397" cy="645454"/>
          </a:xfrm>
          <a:prstGeom prst="rect">
            <a:avLst/>
          </a:prstGeom>
        </p:spPr>
      </p:pic>
    </p:spTree>
  </p:cSld>
  <p:clrMapOvr>
    <a:masterClrMapping/>
  </p:clrMapOvr>
  <p:transition>
    <p:pull dir="l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391DFD-CF00-C849-8FBE-3478BAD7386A}" type="datetimeFigureOut">
              <a:rPr lang="en-US" smtClean="0"/>
              <a:pPr/>
              <a:t>12/1/2010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4DD072-4DED-6848-8B7D-ED7A00D77C45}" type="slidenum">
              <a:rPr lang="en-US" smtClean="0"/>
              <a:pPr/>
              <a:t>‹#›</a:t>
            </a:fld>
            <a:endParaRPr lang="en-US"/>
          </a:p>
        </p:txBody>
      </p:sp>
      <p:pic>
        <p:nvPicPr>
          <p:cNvPr id="8" name="Picture 7"/>
          <p:cNvPicPr>
            <a:picLocks noChangeAspect="1"/>
          </p:cNvPicPr>
          <p:nvPr userDrawn="1"/>
        </p:nvPicPr>
        <mc:AlternateContent xmlns:mc="http://schemas.openxmlformats.org/markup-compatibility/2006">
          <mc:Choice xmlns:ma="http://schemas.microsoft.com/office/mac/drawingml/2008/main" xmlns:mv="urn:schemas-microsoft-com:mac:vml" xmlns="" Requires="ma">
            <p:blipFill>
              <a:blip r:embed="rId2"/>
              <a:stretch>
                <a:fillRect/>
              </a:stretch>
            </p:blipFill>
          </mc:Choice>
          <mc:Fallback>
            <p:blipFill>
              <a:blip r:embed="rId3"/>
              <a:stretch>
                <a:fillRect/>
              </a:stretch>
            </p:blipFill>
          </mc:Fallback>
        </mc:AlternateContent>
        <p:spPr bwMode="black">
          <a:xfrm>
            <a:off x="6986333" y="6126164"/>
            <a:ext cx="1814263" cy="445528"/>
          </a:xfrm>
          <a:prstGeom prst="rect">
            <a:avLst/>
          </a:prstGeom>
        </p:spPr>
      </p:pic>
    </p:spTree>
  </p:cSld>
  <p:clrMapOvr>
    <a:masterClrMapping/>
  </p:clrMapOvr>
  <p:transition>
    <p:pull dir="l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391DFD-CF00-C849-8FBE-3478BAD7386A}" type="datetimeFigureOut">
              <a:rPr lang="en-US" smtClean="0"/>
              <a:pPr/>
              <a:t>12/1/2010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4DD072-4DED-6848-8B7D-ED7A00D77C45}" type="slidenum">
              <a:rPr lang="en-US" smtClean="0"/>
              <a:pPr/>
              <a:t>‹#›</a:t>
            </a:fld>
            <a:endParaRPr lang="en-US"/>
          </a:p>
        </p:txBody>
      </p:sp>
      <p:grpSp>
        <p:nvGrpSpPr>
          <p:cNvPr id="7" name="Group 6"/>
          <p:cNvGrpSpPr/>
          <p:nvPr userDrawn="1"/>
        </p:nvGrpSpPr>
        <p:grpSpPr bwMode="ltGray">
          <a:xfrm>
            <a:off x="570887" y="1143000"/>
            <a:ext cx="8573113" cy="20640"/>
            <a:chOff x="570887" y="1143000"/>
            <a:chExt cx="8573113" cy="20640"/>
          </a:xfrm>
        </p:grpSpPr>
        <p:cxnSp>
          <p:nvCxnSpPr>
            <p:cNvPr id="8" name="Straight Connector 7"/>
            <p:cNvCxnSpPr/>
            <p:nvPr userDrawn="1"/>
          </p:nvCxnSpPr>
          <p:spPr bwMode="ltGray">
            <a:xfrm>
              <a:off x="570887" y="1143000"/>
              <a:ext cx="8573113" cy="3534"/>
            </a:xfrm>
            <a:prstGeom prst="line">
              <a:avLst/>
            </a:prstGeom>
            <a:ln w="12700" cap="flat" cmpd="sng" algn="ctr">
              <a:solidFill>
                <a:srgbClr val="403A3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bwMode="ltGray">
            <a:xfrm flipV="1">
              <a:off x="570887" y="1156584"/>
              <a:ext cx="8573113" cy="7056"/>
            </a:xfrm>
            <a:prstGeom prst="line">
              <a:avLst/>
            </a:prstGeom>
            <a:ln w="12700" cap="flat" cmpd="sng" algn="ctr">
              <a:solidFill>
                <a:srgbClr val="63595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spTree>
  </p:cSld>
  <p:clrMapOvr>
    <a:masterClrMapping/>
  </p:clrMapOvr>
  <p:transition>
    <p:pull dir="l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391DFD-CF00-C849-8FBE-3478BAD7386A}" type="datetimeFigureOut">
              <a:rPr lang="en-US" smtClean="0"/>
              <a:pPr/>
              <a:t>12/1/2010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4DD072-4DED-6848-8B7D-ED7A00D77C45}" type="slidenum">
              <a:rPr lang="en-US" smtClean="0"/>
              <a:pPr/>
              <a:t>‹#›</a:t>
            </a:fld>
            <a:endParaRPr lang="en-US"/>
          </a:p>
        </p:txBody>
      </p:sp>
    </p:spTree>
  </p:cSld>
  <p:clrMapOvr>
    <a:masterClrMapping/>
  </p:clrMapOvr>
  <p:transition>
    <p:pull dir="l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Pages with Title">
    <p:bg>
      <p:bgPr>
        <a:gradFill>
          <a:gsLst>
            <a:gs pos="0">
              <a:schemeClr val="bg1"/>
            </a:gs>
            <a:gs pos="53000">
              <a:schemeClr val="bg1">
                <a:lumMod val="85000"/>
              </a:schemeClr>
            </a:gs>
            <a:gs pos="83000">
              <a:schemeClr val="bg1">
                <a:lumMod val="75000"/>
              </a:schemeClr>
            </a:gs>
            <a:gs pos="100000">
              <a:schemeClr val="bg1">
                <a:lumMod val="5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baseline="0">
                <a:solidFill>
                  <a:srgbClr val="8E0000"/>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baseline="0">
                <a:solidFill>
                  <a:schemeClr val="tx1">
                    <a:lumMod val="95000"/>
                    <a:lumOff val="5000"/>
                  </a:schemeClr>
                </a:solidFill>
              </a:defRPr>
            </a:lvl1pPr>
            <a:lvl2pPr>
              <a:defRPr baseline="0">
                <a:solidFill>
                  <a:schemeClr val="tx1">
                    <a:lumMod val="95000"/>
                    <a:lumOff val="5000"/>
                  </a:schemeClr>
                </a:solidFill>
              </a:defRPr>
            </a:lvl2pPr>
            <a:lvl3pPr>
              <a:defRPr baseline="0">
                <a:solidFill>
                  <a:schemeClr val="tx1">
                    <a:lumMod val="95000"/>
                    <a:lumOff val="5000"/>
                  </a:schemeClr>
                </a:solidFill>
              </a:defRPr>
            </a:lvl3pPr>
            <a:lvl4pPr>
              <a:defRPr baseline="0">
                <a:solidFill>
                  <a:schemeClr val="tx1">
                    <a:lumMod val="95000"/>
                    <a:lumOff val="5000"/>
                  </a:schemeClr>
                </a:solidFill>
              </a:defRPr>
            </a:lvl4pPr>
            <a:lvl5pPr>
              <a:defRPr baseline="0">
                <a:solidFill>
                  <a:schemeClr val="tx1">
                    <a:lumMod val="95000"/>
                    <a:lumOff val="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10391DFD-CF00-C849-8FBE-3478BAD7386A}" type="datetimeFigureOut">
              <a:rPr lang="en-US" smtClean="0"/>
              <a:pPr/>
              <a:t>12/1/2010</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4DD072-4DED-6848-8B7D-ED7A00D77C45}" type="slidenum">
              <a:rPr lang="en-US" smtClean="0"/>
              <a:pPr/>
              <a:t>‹#›</a:t>
            </a:fld>
            <a:endParaRPr lang="en-US"/>
          </a:p>
        </p:txBody>
      </p:sp>
      <p:grpSp>
        <p:nvGrpSpPr>
          <p:cNvPr id="8" name="Group 7"/>
          <p:cNvGrpSpPr/>
          <p:nvPr userDrawn="1"/>
        </p:nvGrpSpPr>
        <p:grpSpPr bwMode="ltGray">
          <a:xfrm>
            <a:off x="570887" y="1143000"/>
            <a:ext cx="8573113" cy="20640"/>
            <a:chOff x="570887" y="1143000"/>
            <a:chExt cx="8573113" cy="20640"/>
          </a:xfrm>
        </p:grpSpPr>
        <p:cxnSp>
          <p:nvCxnSpPr>
            <p:cNvPr id="9" name="Straight Connector 8"/>
            <p:cNvCxnSpPr/>
            <p:nvPr userDrawn="1"/>
          </p:nvCxnSpPr>
          <p:spPr bwMode="ltGray">
            <a:xfrm>
              <a:off x="570887" y="1143000"/>
              <a:ext cx="8573113" cy="3534"/>
            </a:xfrm>
            <a:prstGeom prst="line">
              <a:avLst/>
            </a:prstGeom>
            <a:ln w="12700" cap="flat" cmpd="sng" algn="ctr">
              <a:solidFill>
                <a:srgbClr val="403A3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userDrawn="1"/>
          </p:nvCxnSpPr>
          <p:spPr bwMode="ltGray">
            <a:xfrm flipV="1">
              <a:off x="570887" y="1156584"/>
              <a:ext cx="8573113" cy="7056"/>
            </a:xfrm>
            <a:prstGeom prst="line">
              <a:avLst/>
            </a:prstGeom>
            <a:ln w="12700" cap="flat" cmpd="sng" algn="ctr">
              <a:solidFill>
                <a:srgbClr val="63595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pic>
        <p:nvPicPr>
          <p:cNvPr id="11" name="Picture 10"/>
          <p:cNvPicPr>
            <a:picLocks noChangeAspect="1"/>
          </p:cNvPicPr>
          <p:nvPr userDrawn="1"/>
        </p:nvPicPr>
        <mc:AlternateContent xmlns:mc="http://schemas.openxmlformats.org/markup-compatibility/2006">
          <mc:Choice xmlns:ma="http://schemas.microsoft.com/office/mac/drawingml/2008/main" xmlns:mv="urn:schemas-microsoft-com:mac:vml" xmlns="" Requires="ma">
            <p:blipFill>
              <a:blip r:embed="rId2"/>
              <a:stretch>
                <a:fillRect/>
              </a:stretch>
            </p:blipFill>
          </mc:Choice>
          <mc:Fallback>
            <p:blipFill>
              <a:blip r:embed="rId3"/>
              <a:stretch>
                <a:fillRect/>
              </a:stretch>
            </p:blipFill>
          </mc:Fallback>
        </mc:AlternateContent>
        <p:spPr bwMode="black">
          <a:xfrm>
            <a:off x="6986333" y="6126164"/>
            <a:ext cx="1814263" cy="445528"/>
          </a:xfrm>
          <a:prstGeom prst="rect">
            <a:avLst/>
          </a:prstGeom>
        </p:spPr>
      </p:pic>
    </p:spTree>
  </p:cSld>
  <p:clrMapOvr>
    <a:masterClrMapping/>
  </p:clrMapOvr>
  <p:transition>
    <p:pull dir="l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 Divider Pag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200400"/>
            <a:ext cx="7928159" cy="914401"/>
          </a:xfrm>
        </p:spPr>
        <p:txBody>
          <a:bodyPr anchor="b">
            <a:normAutofit/>
          </a:bodyPr>
          <a:lstStyle>
            <a:lvl1pPr algn="l">
              <a:defRPr sz="2600" b="0" cap="none" baseline="0"/>
            </a:lvl1pPr>
          </a:lstStyle>
          <a:p>
            <a:r>
              <a:rPr lang="en-US" dirty="0" smtClean="0"/>
              <a:t>Click to edit divider page title</a:t>
            </a:r>
            <a:endParaRPr lang="en-US" dirty="0"/>
          </a:p>
        </p:txBody>
      </p:sp>
      <p:sp>
        <p:nvSpPr>
          <p:cNvPr id="3" name="Text Placeholder 2"/>
          <p:cNvSpPr>
            <a:spLocks noGrp="1"/>
          </p:cNvSpPr>
          <p:nvPr>
            <p:ph type="body" idx="1" hasCustomPrompt="1"/>
          </p:nvPr>
        </p:nvSpPr>
        <p:spPr>
          <a:xfrm>
            <a:off x="609600" y="4291013"/>
            <a:ext cx="7885113" cy="1500187"/>
          </a:xfrm>
        </p:spPr>
        <p:txBody>
          <a:bodyPr anchor="t">
            <a:normAutofit/>
          </a:bodyPr>
          <a:lstStyle>
            <a:lvl1pPr marL="0" indent="0" algn="l">
              <a:buNone/>
              <a:defRPr sz="16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divider page subtext</a:t>
            </a:r>
          </a:p>
        </p:txBody>
      </p:sp>
      <p:sp>
        <p:nvSpPr>
          <p:cNvPr id="4" name="Date Placeholder 3"/>
          <p:cNvSpPr>
            <a:spLocks noGrp="1"/>
          </p:cNvSpPr>
          <p:nvPr>
            <p:ph type="dt" sz="half" idx="10"/>
          </p:nvPr>
        </p:nvSpPr>
        <p:spPr/>
        <p:txBody>
          <a:bodyPr/>
          <a:lstStyle/>
          <a:p>
            <a:fld id="{10391DFD-CF00-C849-8FBE-3478BAD7386A}" type="datetimeFigureOut">
              <a:rPr lang="en-US" smtClean="0"/>
              <a:pPr/>
              <a:t>12/1/2010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4DD072-4DED-6848-8B7D-ED7A00D77C45}" type="slidenum">
              <a:rPr lang="en-US" smtClean="0"/>
              <a:pPr/>
              <a:t>‹#›</a:t>
            </a:fld>
            <a:endParaRPr lang="en-US"/>
          </a:p>
        </p:txBody>
      </p:sp>
      <p:sp>
        <p:nvSpPr>
          <p:cNvPr id="13" name="Frame 12"/>
          <p:cNvSpPr/>
          <p:nvPr userDrawn="1"/>
        </p:nvSpPr>
        <p:spPr bwMode="hidden">
          <a:xfrm>
            <a:off x="0" y="0"/>
            <a:ext cx="9144000" cy="6858000"/>
          </a:xfrm>
          <a:prstGeom prst="frame">
            <a:avLst>
              <a:gd name="adj1" fmla="val 1537"/>
            </a:avLst>
          </a:prstGeom>
          <a:solidFill>
            <a:srgbClr val="9A0000"/>
          </a:solidFill>
          <a:ln w="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14" name="Straight Connector 13"/>
          <p:cNvCxnSpPr/>
          <p:nvPr userDrawn="1"/>
        </p:nvCxnSpPr>
        <p:spPr bwMode="ltGray">
          <a:xfrm>
            <a:off x="723287" y="4205124"/>
            <a:ext cx="8420713" cy="3534"/>
          </a:xfrm>
          <a:prstGeom prst="line">
            <a:avLst/>
          </a:prstGeom>
          <a:ln w="12700" cap="flat" cmpd="sng" algn="ctr">
            <a:solidFill>
              <a:srgbClr val="80000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bwMode="ltGray">
          <a:xfrm>
            <a:off x="723287" y="4215714"/>
            <a:ext cx="8420713" cy="3534"/>
          </a:xfrm>
          <a:prstGeom prst="line">
            <a:avLst/>
          </a:prstGeom>
          <a:ln w="12700" cap="flat" cmpd="sng" algn="ctr">
            <a:solidFill>
              <a:srgbClr val="FF000C"/>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10" name="Picture 9"/>
          <p:cNvPicPr>
            <a:picLocks noChangeAspect="1"/>
          </p:cNvPicPr>
          <p:nvPr userDrawn="1"/>
        </p:nvPicPr>
        <mc:AlternateContent xmlns:mc="http://schemas.openxmlformats.org/markup-compatibility/2006">
          <mc:Choice xmlns:ma="http://schemas.microsoft.com/office/mac/drawingml/2008/main" xmlns:mv="urn:schemas-microsoft-com:mac:vml" xmlns="" Requires="ma">
            <p:blipFill>
              <a:blip r:embed="rId2"/>
              <a:stretch>
                <a:fillRect/>
              </a:stretch>
            </p:blipFill>
          </mc:Choice>
          <mc:Fallback>
            <p:blipFill>
              <a:blip r:embed="rId3"/>
              <a:stretch>
                <a:fillRect/>
              </a:stretch>
            </p:blipFill>
          </mc:Fallback>
        </mc:AlternateContent>
        <p:spPr bwMode="black">
          <a:xfrm>
            <a:off x="6248400" y="5579962"/>
            <a:ext cx="2247396" cy="551892"/>
          </a:xfrm>
          <a:prstGeom prst="rect">
            <a:avLst/>
          </a:prstGeom>
        </p:spPr>
      </p:pic>
    </p:spTree>
  </p:cSld>
  <p:clrMapOvr>
    <a:masterClrMapping/>
  </p:clrMapOvr>
  <p:transition>
    <p:pull dir="l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Welcome Clients to Our Offic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47278" y="3581400"/>
            <a:ext cx="8103565" cy="533400"/>
          </a:xfrm>
        </p:spPr>
        <p:txBody>
          <a:bodyPr>
            <a:normAutofit/>
          </a:bodyPr>
          <a:lstStyle>
            <a:lvl1pPr algn="r">
              <a:defRPr sz="2800" baseline="0"/>
            </a:lvl1pPr>
          </a:lstStyle>
          <a:p>
            <a:r>
              <a:rPr lang="en-US" dirty="0" smtClean="0"/>
              <a:t>Client’s Company Name Here</a:t>
            </a:r>
            <a:endParaRPr lang="en-US" dirty="0"/>
          </a:p>
        </p:txBody>
      </p:sp>
      <p:sp>
        <p:nvSpPr>
          <p:cNvPr id="3" name="Date Placeholder 2"/>
          <p:cNvSpPr>
            <a:spLocks noGrp="1"/>
          </p:cNvSpPr>
          <p:nvPr>
            <p:ph type="dt" sz="half" idx="10"/>
          </p:nvPr>
        </p:nvSpPr>
        <p:spPr/>
        <p:txBody>
          <a:bodyPr/>
          <a:lstStyle/>
          <a:p>
            <a:fld id="{10391DFD-CF00-C849-8FBE-3478BAD7386A}" type="datetimeFigureOut">
              <a:rPr lang="en-US" smtClean="0"/>
              <a:pPr/>
              <a:t>12/1/2010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4DD072-4DED-6848-8B7D-ED7A00D77C45}" type="slidenum">
              <a:rPr lang="en-US" smtClean="0"/>
              <a:pPr/>
              <a:t>‹#›</a:t>
            </a:fld>
            <a:endParaRPr lang="en-US"/>
          </a:p>
        </p:txBody>
      </p:sp>
      <p:sp>
        <p:nvSpPr>
          <p:cNvPr id="12" name="Text Placeholder 21"/>
          <p:cNvSpPr>
            <a:spLocks noGrp="1"/>
          </p:cNvSpPr>
          <p:nvPr userDrawn="1">
            <p:ph type="body" sz="quarter" idx="15" hasCustomPrompt="1"/>
          </p:nvPr>
        </p:nvSpPr>
        <p:spPr>
          <a:xfrm>
            <a:off x="5581278" y="3048000"/>
            <a:ext cx="2800722" cy="533400"/>
          </a:xfrm>
        </p:spPr>
        <p:txBody>
          <a:bodyPr vert="horz" lIns="91440" tIns="45720" rIns="91440" bIns="45720" rtlCol="0" anchor="ctr">
            <a:normAutofit fontScale="92500"/>
          </a:bodyPr>
          <a:lstStyle>
            <a:lvl1pPr marL="0" marR="0" indent="0" algn="r" defTabSz="457200" rtl="0" eaLnBrk="1" fontAlgn="auto" latinLnBrk="0" hangingPunct="1">
              <a:lnSpc>
                <a:spcPct val="100000"/>
              </a:lnSpc>
              <a:spcBef>
                <a:spcPct val="0"/>
              </a:spcBef>
              <a:spcAft>
                <a:spcPts val="0"/>
              </a:spcAft>
              <a:buClrTx/>
              <a:buSzTx/>
              <a:buFontTx/>
              <a:buNone/>
              <a:tabLst/>
              <a:defRPr kumimoji="0" lang="en-US" sz="1600" b="0" i="0" u="none" strike="noStrike" kern="1200" cap="none" spc="300" normalizeH="0" baseline="0" noProof="0">
                <a:ln>
                  <a:noFill/>
                </a:ln>
                <a:solidFill>
                  <a:srgbClr val="550000"/>
                </a:solidFill>
                <a:effectLst>
                  <a:outerShdw blurRad="101600" dist="50800" dir="2700000">
                    <a:srgbClr val="000000">
                      <a:alpha val="18000"/>
                    </a:srgbClr>
                  </a:outerShdw>
                </a:effectLst>
                <a:uLnTx/>
                <a:uFillTx/>
                <a:latin typeface="Garamond"/>
                <a:ea typeface="+mj-ea"/>
                <a:cs typeface="Garamond"/>
              </a:defRPr>
            </a:lvl1pPr>
          </a:lstStyle>
          <a:p>
            <a:pPr marL="0" marR="0" lvl="0" indent="0" algn="r" defTabSz="457200" rtl="0" eaLnBrk="1" fontAlgn="auto" latinLnBrk="0" hangingPunct="1">
              <a:lnSpc>
                <a:spcPct val="100000"/>
              </a:lnSpc>
              <a:spcBef>
                <a:spcPct val="0"/>
              </a:spcBef>
              <a:spcAft>
                <a:spcPts val="0"/>
              </a:spcAft>
              <a:buClrTx/>
              <a:buSzTx/>
              <a:buFontTx/>
              <a:buNone/>
              <a:tabLst/>
              <a:defRPr/>
            </a:pPr>
            <a:r>
              <a:rPr kumimoji="0" lang="en-US" sz="1700" b="0" i="0" u="none" strike="noStrike" kern="1200" cap="none" spc="300" normalizeH="0" baseline="0" noProof="0" dirty="0" smtClean="0">
                <a:ln>
                  <a:noFill/>
                </a:ln>
                <a:solidFill>
                  <a:srgbClr val="5E0000"/>
                </a:solidFill>
                <a:effectLst>
                  <a:outerShdw blurRad="101600" dist="50800" dir="2700000">
                    <a:srgbClr val="000000">
                      <a:alpha val="18000"/>
                    </a:srgbClr>
                  </a:outerShdw>
                </a:effectLst>
                <a:uLnTx/>
                <a:uFillTx/>
                <a:latin typeface="Garamond"/>
                <a:ea typeface="+mj-ea"/>
                <a:cs typeface="Garamond"/>
              </a:rPr>
              <a:t>WELCOME</a:t>
            </a:r>
          </a:p>
        </p:txBody>
      </p:sp>
      <p:pic>
        <p:nvPicPr>
          <p:cNvPr id="13" name="Picture 12"/>
          <p:cNvPicPr>
            <a:picLocks noChangeAspect="1"/>
          </p:cNvPicPr>
          <p:nvPr userDrawn="1"/>
        </p:nvPicPr>
        <mc:AlternateContent xmlns:mc="http://schemas.openxmlformats.org/markup-compatibility/2006">
          <mc:Choice xmlns:ma="http://schemas.microsoft.com/office/mac/drawingml/2008/main" xmlns:mv="urn:schemas-microsoft-com:mac:vml" xmlns="" Requires="ma">
            <p:blipFill>
              <a:blip r:embed="rId2"/>
              <a:stretch>
                <a:fillRect/>
              </a:stretch>
            </p:blipFill>
          </mc:Choice>
          <mc:Fallback>
            <p:blipFill>
              <a:blip r:embed="rId3"/>
              <a:stretch>
                <a:fillRect/>
              </a:stretch>
            </p:blipFill>
          </mc:Fallback>
        </mc:AlternateContent>
        <p:spPr>
          <a:xfrm>
            <a:off x="5105400" y="4876800"/>
            <a:ext cx="3154277" cy="774594"/>
          </a:xfrm>
          <a:prstGeom prst="rect">
            <a:avLst/>
          </a:prstGeom>
        </p:spPr>
      </p:pic>
      <p:sp>
        <p:nvSpPr>
          <p:cNvPr id="14" name="Frame 13"/>
          <p:cNvSpPr/>
          <p:nvPr userDrawn="1"/>
        </p:nvSpPr>
        <p:spPr bwMode="hidden">
          <a:xfrm>
            <a:off x="0" y="0"/>
            <a:ext cx="9144000" cy="6858000"/>
          </a:xfrm>
          <a:prstGeom prst="frame">
            <a:avLst>
              <a:gd name="adj1" fmla="val 1537"/>
            </a:avLst>
          </a:prstGeom>
          <a:solidFill>
            <a:srgbClr val="9A0000"/>
          </a:solidFill>
          <a:ln w="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15" name="Straight Connector 14"/>
          <p:cNvCxnSpPr/>
          <p:nvPr userDrawn="1"/>
        </p:nvCxnSpPr>
        <p:spPr bwMode="ltGray">
          <a:xfrm>
            <a:off x="0" y="4205124"/>
            <a:ext cx="8259677" cy="1588"/>
          </a:xfrm>
          <a:prstGeom prst="line">
            <a:avLst/>
          </a:prstGeom>
          <a:ln w="12700" cap="flat" cmpd="sng" algn="ctr">
            <a:solidFill>
              <a:srgbClr val="80000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userDrawn="1"/>
        </p:nvCxnSpPr>
        <p:spPr bwMode="ltGray">
          <a:xfrm>
            <a:off x="0" y="4215714"/>
            <a:ext cx="8259677" cy="1588"/>
          </a:xfrm>
          <a:prstGeom prst="line">
            <a:avLst/>
          </a:prstGeom>
          <a:ln w="12700" cap="flat" cmpd="sng" algn="ctr">
            <a:solidFill>
              <a:srgbClr val="FF000C"/>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p:transition>
    <p:pull dir="l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0391DFD-CF00-C849-8FBE-3478BAD7386A}" type="datetimeFigureOut">
              <a:rPr lang="en-US" smtClean="0"/>
              <a:pPr/>
              <a:t>12/1/2010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4DD072-4DED-6848-8B7D-ED7A00D77C45}" type="slidenum">
              <a:rPr lang="en-US" smtClean="0"/>
              <a:pPr/>
              <a:t>‹#›</a:t>
            </a:fld>
            <a:endParaRPr lang="en-US"/>
          </a:p>
        </p:txBody>
      </p:sp>
      <p:grpSp>
        <p:nvGrpSpPr>
          <p:cNvPr id="9" name="Group 8"/>
          <p:cNvGrpSpPr/>
          <p:nvPr userDrawn="1"/>
        </p:nvGrpSpPr>
        <p:grpSpPr bwMode="ltGray">
          <a:xfrm>
            <a:off x="570887" y="1143000"/>
            <a:ext cx="8573113" cy="20640"/>
            <a:chOff x="570887" y="1143000"/>
            <a:chExt cx="8573113" cy="20640"/>
          </a:xfrm>
        </p:grpSpPr>
        <p:cxnSp>
          <p:nvCxnSpPr>
            <p:cNvPr id="10" name="Straight Connector 9"/>
            <p:cNvCxnSpPr/>
            <p:nvPr userDrawn="1"/>
          </p:nvCxnSpPr>
          <p:spPr bwMode="ltGray">
            <a:xfrm>
              <a:off x="570887" y="1143000"/>
              <a:ext cx="8573113" cy="3534"/>
            </a:xfrm>
            <a:prstGeom prst="line">
              <a:avLst/>
            </a:prstGeom>
            <a:ln w="12700" cap="flat" cmpd="sng" algn="ctr">
              <a:solidFill>
                <a:srgbClr val="403A3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userDrawn="1"/>
          </p:nvCxnSpPr>
          <p:spPr bwMode="ltGray">
            <a:xfrm flipV="1">
              <a:off x="570887" y="1156584"/>
              <a:ext cx="8573113" cy="7056"/>
            </a:xfrm>
            <a:prstGeom prst="line">
              <a:avLst/>
            </a:prstGeom>
            <a:ln w="12700" cap="flat" cmpd="sng" algn="ctr">
              <a:solidFill>
                <a:srgbClr val="63595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pic>
        <p:nvPicPr>
          <p:cNvPr id="12" name="Picture 11"/>
          <p:cNvPicPr>
            <a:picLocks noChangeAspect="1"/>
          </p:cNvPicPr>
          <p:nvPr userDrawn="1"/>
        </p:nvPicPr>
        <mc:AlternateContent xmlns:mc="http://schemas.openxmlformats.org/markup-compatibility/2006">
          <mc:Choice xmlns:ma="http://schemas.microsoft.com/office/mac/drawingml/2008/main" xmlns:mv="urn:schemas-microsoft-com:mac:vml" xmlns="" Requires="ma">
            <p:blipFill>
              <a:blip r:embed="rId2"/>
              <a:stretch>
                <a:fillRect/>
              </a:stretch>
            </p:blipFill>
          </mc:Choice>
          <mc:Fallback>
            <p:blipFill>
              <a:blip r:embed="rId3"/>
              <a:stretch>
                <a:fillRect/>
              </a:stretch>
            </p:blipFill>
          </mc:Fallback>
        </mc:AlternateContent>
        <p:spPr bwMode="black">
          <a:xfrm>
            <a:off x="6986333" y="6126164"/>
            <a:ext cx="1814263" cy="445528"/>
          </a:xfrm>
          <a:prstGeom prst="rect">
            <a:avLst/>
          </a:prstGeom>
        </p:spPr>
      </p:pic>
    </p:spTree>
  </p:cSld>
  <p:clrMapOvr>
    <a:masterClrMapping/>
  </p:clrMapOvr>
  <p:transition>
    <p:pull dir="l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0391DFD-CF00-C849-8FBE-3478BAD7386A}" type="datetimeFigureOut">
              <a:rPr lang="en-US" smtClean="0"/>
              <a:pPr/>
              <a:t>12/1/2010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4DD072-4DED-6848-8B7D-ED7A00D77C45}" type="slidenum">
              <a:rPr lang="en-US" smtClean="0"/>
              <a:pPr/>
              <a:t>‹#›</a:t>
            </a:fld>
            <a:endParaRPr lang="en-US"/>
          </a:p>
        </p:txBody>
      </p:sp>
      <p:grpSp>
        <p:nvGrpSpPr>
          <p:cNvPr id="10" name="Group 9"/>
          <p:cNvGrpSpPr/>
          <p:nvPr userDrawn="1"/>
        </p:nvGrpSpPr>
        <p:grpSpPr bwMode="ltGray">
          <a:xfrm>
            <a:off x="570887" y="1143000"/>
            <a:ext cx="8573113" cy="20640"/>
            <a:chOff x="570887" y="1143000"/>
            <a:chExt cx="8573113" cy="20640"/>
          </a:xfrm>
        </p:grpSpPr>
        <p:cxnSp>
          <p:nvCxnSpPr>
            <p:cNvPr id="11" name="Straight Connector 10"/>
            <p:cNvCxnSpPr/>
            <p:nvPr userDrawn="1"/>
          </p:nvCxnSpPr>
          <p:spPr bwMode="ltGray">
            <a:xfrm>
              <a:off x="570887" y="1143000"/>
              <a:ext cx="8573113" cy="3534"/>
            </a:xfrm>
            <a:prstGeom prst="line">
              <a:avLst/>
            </a:prstGeom>
            <a:ln w="12700" cap="flat" cmpd="sng" algn="ctr">
              <a:solidFill>
                <a:srgbClr val="403A3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userDrawn="1"/>
          </p:nvCxnSpPr>
          <p:spPr bwMode="ltGray">
            <a:xfrm flipV="1">
              <a:off x="570887" y="1156584"/>
              <a:ext cx="8573113" cy="7056"/>
            </a:xfrm>
            <a:prstGeom prst="line">
              <a:avLst/>
            </a:prstGeom>
            <a:ln w="12700" cap="flat" cmpd="sng" algn="ctr">
              <a:solidFill>
                <a:srgbClr val="63595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spTree>
  </p:cSld>
  <p:clrMapOvr>
    <a:masterClrMapping/>
  </p:clrMapOvr>
  <p:transition>
    <p:pull dir="l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0391DFD-CF00-C849-8FBE-3478BAD7386A}" type="datetimeFigureOut">
              <a:rPr lang="en-US" smtClean="0"/>
              <a:pPr/>
              <a:t>12/1/2010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4DD072-4DED-6848-8B7D-ED7A00D77C45}" type="slidenum">
              <a:rPr lang="en-US" smtClean="0"/>
              <a:pPr/>
              <a:t>‹#›</a:t>
            </a:fld>
            <a:endParaRPr lang="en-US"/>
          </a:p>
        </p:txBody>
      </p:sp>
      <p:grpSp>
        <p:nvGrpSpPr>
          <p:cNvPr id="7" name="Group 6"/>
          <p:cNvGrpSpPr/>
          <p:nvPr userDrawn="1"/>
        </p:nvGrpSpPr>
        <p:grpSpPr bwMode="ltGray">
          <a:xfrm>
            <a:off x="570887" y="1143000"/>
            <a:ext cx="8573113" cy="20640"/>
            <a:chOff x="570887" y="1143000"/>
            <a:chExt cx="8573113" cy="20640"/>
          </a:xfrm>
        </p:grpSpPr>
        <p:cxnSp>
          <p:nvCxnSpPr>
            <p:cNvPr id="8" name="Straight Connector 7"/>
            <p:cNvCxnSpPr/>
            <p:nvPr userDrawn="1"/>
          </p:nvCxnSpPr>
          <p:spPr bwMode="ltGray">
            <a:xfrm>
              <a:off x="570887" y="1143000"/>
              <a:ext cx="8573113" cy="3534"/>
            </a:xfrm>
            <a:prstGeom prst="line">
              <a:avLst/>
            </a:prstGeom>
            <a:ln w="12700" cap="flat" cmpd="sng" algn="ctr">
              <a:solidFill>
                <a:srgbClr val="403A3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bwMode="ltGray">
            <a:xfrm flipV="1">
              <a:off x="570887" y="1156584"/>
              <a:ext cx="8573113" cy="7056"/>
            </a:xfrm>
            <a:prstGeom prst="line">
              <a:avLst/>
            </a:prstGeom>
            <a:ln w="12700" cap="flat" cmpd="sng" algn="ctr">
              <a:solidFill>
                <a:srgbClr val="63595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pic>
        <p:nvPicPr>
          <p:cNvPr id="10" name="Picture 9"/>
          <p:cNvPicPr>
            <a:picLocks noChangeAspect="1"/>
          </p:cNvPicPr>
          <p:nvPr userDrawn="1"/>
        </p:nvPicPr>
        <mc:AlternateContent xmlns:mc="http://schemas.openxmlformats.org/markup-compatibility/2006">
          <mc:Choice xmlns:ma="http://schemas.microsoft.com/office/mac/drawingml/2008/main" xmlns:mv="urn:schemas-microsoft-com:mac:vml" xmlns="" Requires="ma">
            <p:blipFill>
              <a:blip r:embed="rId2"/>
              <a:stretch>
                <a:fillRect/>
              </a:stretch>
            </p:blipFill>
          </mc:Choice>
          <mc:Fallback>
            <p:blipFill>
              <a:blip r:embed="rId3"/>
              <a:stretch>
                <a:fillRect/>
              </a:stretch>
            </p:blipFill>
          </mc:Fallback>
        </mc:AlternateContent>
        <p:spPr bwMode="black">
          <a:xfrm>
            <a:off x="6986333" y="6126164"/>
            <a:ext cx="1814263" cy="445528"/>
          </a:xfrm>
          <a:prstGeom prst="rect">
            <a:avLst/>
          </a:prstGeom>
        </p:spPr>
      </p:pic>
    </p:spTree>
  </p:cSld>
  <p:clrMapOvr>
    <a:masterClrMapping/>
  </p:clrMapOvr>
  <p:transition>
    <p:pull dir="l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391DFD-CF00-C849-8FBE-3478BAD7386A}" type="datetimeFigureOut">
              <a:rPr lang="en-US" smtClean="0"/>
              <a:pPr/>
              <a:t>12/1/2010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4DD072-4DED-6848-8B7D-ED7A00D77C45}" type="slidenum">
              <a:rPr lang="en-US" smtClean="0"/>
              <a:pPr/>
              <a:t>‹#›</a:t>
            </a:fld>
            <a:endParaRPr lang="en-US"/>
          </a:p>
        </p:txBody>
      </p:sp>
      <p:pic>
        <p:nvPicPr>
          <p:cNvPr id="5" name="Picture 4"/>
          <p:cNvPicPr>
            <a:picLocks noChangeAspect="1"/>
          </p:cNvPicPr>
          <p:nvPr userDrawn="1"/>
        </p:nvPicPr>
        <mc:AlternateContent xmlns:mc="http://schemas.openxmlformats.org/markup-compatibility/2006">
          <mc:Choice xmlns:ma="http://schemas.microsoft.com/office/mac/drawingml/2008/main" xmlns:mv="urn:schemas-microsoft-com:mac:vml" xmlns="" Requires="ma">
            <p:blipFill>
              <a:blip r:embed="rId2"/>
              <a:stretch>
                <a:fillRect/>
              </a:stretch>
            </p:blipFill>
          </mc:Choice>
          <mc:Fallback>
            <p:blipFill>
              <a:blip r:embed="rId3"/>
              <a:stretch>
                <a:fillRect/>
              </a:stretch>
            </p:blipFill>
          </mc:Fallback>
        </mc:AlternateContent>
        <p:spPr bwMode="black">
          <a:xfrm>
            <a:off x="6986333" y="6126164"/>
            <a:ext cx="1814263" cy="445528"/>
          </a:xfrm>
          <a:prstGeom prst="rect">
            <a:avLst/>
          </a:prstGeom>
        </p:spPr>
      </p:pic>
    </p:spTree>
  </p:cSld>
  <p:clrMapOvr>
    <a:masterClrMapping/>
  </p:clrMapOvr>
  <p:transition>
    <p:pull dir="l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391DFD-CF00-C849-8FBE-3478BAD7386A}" type="datetimeFigureOut">
              <a:rPr lang="en-US" smtClean="0"/>
              <a:pPr/>
              <a:t>12/1/2010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4DD072-4DED-6848-8B7D-ED7A00D77C45}" type="slidenum">
              <a:rPr lang="en-US" smtClean="0"/>
              <a:pPr/>
              <a:t>‹#›</a:t>
            </a:fld>
            <a:endParaRPr lang="en-US"/>
          </a:p>
        </p:txBody>
      </p:sp>
    </p:spTree>
  </p:cSld>
  <p:clrMapOvr>
    <a:masterClrMapping/>
  </p:clrMapOvr>
  <p:transition>
    <p:pull dir="l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868362"/>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524000"/>
            <a:ext cx="8229600" cy="46021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19050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10391DFD-CF00-C849-8FBE-3478BAD7386A}" type="datetimeFigureOut">
              <a:rPr lang="en-US" smtClean="0"/>
              <a:pPr/>
              <a:t>12/1/2010</a:t>
            </a:fld>
            <a:endParaRPr lang="en-US" dirty="0"/>
          </a:p>
        </p:txBody>
      </p:sp>
      <p:sp>
        <p:nvSpPr>
          <p:cNvPr id="5" name="Footer Placeholder 4"/>
          <p:cNvSpPr>
            <a:spLocks noGrp="1"/>
          </p:cNvSpPr>
          <p:nvPr>
            <p:ph type="ftr" sz="quarter" idx="3"/>
          </p:nvPr>
        </p:nvSpPr>
        <p:spPr>
          <a:xfrm>
            <a:off x="2438400" y="6356350"/>
            <a:ext cx="30480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62600" y="6356350"/>
            <a:ext cx="5334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164DD072-4DED-6848-8B7D-ED7A00D77C45}" type="slidenum">
              <a:rPr lang="en-US" smtClean="0"/>
              <a:pPr/>
              <a:t>‹#›</a:t>
            </a:fld>
            <a:endParaRPr lang="en-US" dirty="0"/>
          </a:p>
        </p:txBody>
      </p:sp>
      <p:sp>
        <p:nvSpPr>
          <p:cNvPr id="7" name="Frame 6"/>
          <p:cNvSpPr/>
          <p:nvPr/>
        </p:nvSpPr>
        <p:spPr bwMode="hidden">
          <a:xfrm>
            <a:off x="0" y="0"/>
            <a:ext cx="9144000" cy="6858000"/>
          </a:xfrm>
          <a:prstGeom prst="frame">
            <a:avLst>
              <a:gd name="adj1" fmla="val 1537"/>
            </a:avLst>
          </a:prstGeom>
          <a:solidFill>
            <a:schemeClr val="tx2">
              <a:lumMod val="75000"/>
            </a:schemeClr>
          </a:solidFill>
          <a:ln w="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ransition>
    <p:pull dir="lu"/>
  </p:transition>
  <p:txStyles>
    <p:titleStyle>
      <a:lvl1pPr algn="l" defTabSz="457200" rtl="0" eaLnBrk="1" latinLnBrk="0" hangingPunct="1">
        <a:spcBef>
          <a:spcPct val="0"/>
        </a:spcBef>
        <a:buNone/>
        <a:defRPr sz="2400" kern="1200">
          <a:solidFill>
            <a:srgbClr val="D3C874"/>
          </a:solidFill>
          <a:effectLst>
            <a:outerShdw blurRad="101600" dist="50800" dir="2700000">
              <a:srgbClr val="000000">
                <a:alpha val="18000"/>
              </a:srgbClr>
            </a:outerShdw>
          </a:effectLst>
          <a:latin typeface="Frutiger"/>
          <a:ea typeface="+mj-ea"/>
          <a:cs typeface="Frutiger"/>
        </a:defRPr>
      </a:lvl1pPr>
    </p:titleStyle>
    <p:bodyStyle>
      <a:lvl1pPr marL="342900" indent="-342900" algn="l" defTabSz="457200" rtl="0" eaLnBrk="1" latinLnBrk="0" hangingPunct="1">
        <a:spcBef>
          <a:spcPct val="20000"/>
        </a:spcBef>
        <a:buClr>
          <a:srgbClr val="D3C874"/>
        </a:buClr>
        <a:buFont typeface="Arial"/>
        <a:buChar char="•"/>
        <a:defRPr sz="2100" kern="1200">
          <a:solidFill>
            <a:schemeClr val="bg1"/>
          </a:solidFill>
          <a:latin typeface="Frutiger"/>
          <a:ea typeface="+mn-ea"/>
          <a:cs typeface="Frutiger"/>
        </a:defRPr>
      </a:lvl1pPr>
      <a:lvl2pPr marL="742950" indent="-285750" algn="l" defTabSz="457200" rtl="0" eaLnBrk="1" latinLnBrk="0" hangingPunct="1">
        <a:spcBef>
          <a:spcPct val="20000"/>
        </a:spcBef>
        <a:buClr>
          <a:srgbClr val="D3C874"/>
        </a:buClr>
        <a:buFont typeface="Arial"/>
        <a:buChar char="–"/>
        <a:defRPr sz="2000" kern="1200">
          <a:solidFill>
            <a:schemeClr val="bg1"/>
          </a:solidFill>
          <a:latin typeface="Frutiger"/>
          <a:ea typeface="+mn-ea"/>
          <a:cs typeface="Frutiger"/>
        </a:defRPr>
      </a:lvl2pPr>
      <a:lvl3pPr marL="1143000" indent="-228600" algn="l" defTabSz="457200" rtl="0" eaLnBrk="1" latinLnBrk="0" hangingPunct="1">
        <a:spcBef>
          <a:spcPct val="20000"/>
        </a:spcBef>
        <a:buClr>
          <a:srgbClr val="D3C874"/>
        </a:buClr>
        <a:buFont typeface="Arial"/>
        <a:buChar char="•"/>
        <a:defRPr sz="1800" kern="1200">
          <a:solidFill>
            <a:schemeClr val="bg1"/>
          </a:solidFill>
          <a:latin typeface="Frutiger"/>
          <a:ea typeface="+mn-ea"/>
          <a:cs typeface="Frutiger"/>
        </a:defRPr>
      </a:lvl3pPr>
      <a:lvl4pPr marL="1600200" indent="-228600" algn="l" defTabSz="457200" rtl="0" eaLnBrk="1" latinLnBrk="0" hangingPunct="1">
        <a:spcBef>
          <a:spcPct val="20000"/>
        </a:spcBef>
        <a:buClr>
          <a:srgbClr val="D3C874"/>
        </a:buClr>
        <a:buFont typeface="Arial"/>
        <a:buChar char="–"/>
        <a:defRPr sz="1600" kern="1200">
          <a:solidFill>
            <a:schemeClr val="bg1"/>
          </a:solidFill>
          <a:latin typeface="Frutiger"/>
          <a:ea typeface="+mn-ea"/>
          <a:cs typeface="Frutiger"/>
        </a:defRPr>
      </a:lvl4pPr>
      <a:lvl5pPr marL="2057400" indent="-228600" algn="l" defTabSz="457200" rtl="0" eaLnBrk="1" latinLnBrk="0" hangingPunct="1">
        <a:spcBef>
          <a:spcPct val="20000"/>
        </a:spcBef>
        <a:buClr>
          <a:srgbClr val="D3C874"/>
        </a:buClr>
        <a:buFont typeface="Arial"/>
        <a:buChar char="»"/>
        <a:defRPr sz="1600" kern="1200">
          <a:solidFill>
            <a:schemeClr val="bg1"/>
          </a:solidFill>
          <a:latin typeface="Frutiger"/>
          <a:ea typeface="+mn-ea"/>
          <a:cs typeface="Frutiger"/>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Title 137"/>
          <p:cNvSpPr>
            <a:spLocks noGrp="1"/>
          </p:cNvSpPr>
          <p:nvPr>
            <p:ph type="ctrTitle"/>
          </p:nvPr>
        </p:nvSpPr>
        <p:spPr>
          <a:xfrm>
            <a:off x="609600" y="1836622"/>
            <a:ext cx="8077200" cy="1679575"/>
          </a:xfrm>
        </p:spPr>
        <p:txBody>
          <a:bodyPr>
            <a:normAutofit/>
          </a:bodyPr>
          <a:lstStyle/>
          <a:p>
            <a:r>
              <a:rPr lang="en-US" sz="4800" dirty="0" smtClean="0">
                <a:latin typeface="+mj-lt"/>
              </a:rPr>
              <a:t>Update on Alabama Appellate Practice &amp; Procedure:</a:t>
            </a:r>
            <a:endParaRPr lang="en-US" sz="4800" dirty="0">
              <a:latin typeface="+mj-lt"/>
            </a:endParaRPr>
          </a:p>
        </p:txBody>
      </p:sp>
      <p:sp>
        <p:nvSpPr>
          <p:cNvPr id="139" name="Subtitle 138"/>
          <p:cNvSpPr>
            <a:spLocks noGrp="1"/>
          </p:cNvSpPr>
          <p:nvPr>
            <p:ph type="subTitle" idx="1"/>
          </p:nvPr>
        </p:nvSpPr>
        <p:spPr>
          <a:xfrm>
            <a:off x="609600" y="3516197"/>
            <a:ext cx="8077200" cy="432030"/>
          </a:xfrm>
        </p:spPr>
        <p:txBody>
          <a:bodyPr>
            <a:noAutofit/>
          </a:bodyPr>
          <a:lstStyle/>
          <a:p>
            <a:pPr>
              <a:spcBef>
                <a:spcPts val="0"/>
              </a:spcBef>
            </a:pPr>
            <a:r>
              <a:rPr lang="en-US" sz="3200" dirty="0" smtClean="0">
                <a:latin typeface="+mj-lt"/>
              </a:rPr>
              <a:t>Avoiding Malpractice When Handling Appeals</a:t>
            </a:r>
            <a:endParaRPr lang="en-US" sz="3200" dirty="0">
              <a:latin typeface="+mj-lt"/>
            </a:endParaRPr>
          </a:p>
        </p:txBody>
      </p:sp>
      <p:sp>
        <p:nvSpPr>
          <p:cNvPr id="142" name="Text Placeholder 141"/>
          <p:cNvSpPr>
            <a:spLocks noGrp="1"/>
          </p:cNvSpPr>
          <p:nvPr>
            <p:ph type="body" sz="quarter" idx="15"/>
          </p:nvPr>
        </p:nvSpPr>
        <p:spPr>
          <a:xfrm>
            <a:off x="628278" y="5124450"/>
            <a:ext cx="8058522" cy="800100"/>
          </a:xfrm>
        </p:spPr>
        <p:txBody>
          <a:bodyPr>
            <a:normAutofit/>
          </a:bodyPr>
          <a:lstStyle/>
          <a:p>
            <a:endParaRPr lang="en-US" sz="800" dirty="0" smtClean="0"/>
          </a:p>
          <a:p>
            <a:r>
              <a:rPr lang="en-US" sz="1800" dirty="0" smtClean="0">
                <a:latin typeface="+mj-lt"/>
              </a:rPr>
              <a:t>Deborah Alley Smith</a:t>
            </a:r>
            <a:endParaRPr lang="en-US" sz="1800" dirty="0">
              <a:latin typeface="+mj-lt"/>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smtClean="0">
                <a:solidFill>
                  <a:srgbClr val="FF0000"/>
                </a:solidFill>
                <a:latin typeface="+mj-lt"/>
              </a:rPr>
              <a:t>Recent Cases </a:t>
            </a:r>
            <a:r>
              <a:rPr lang="en-US" sz="3200" dirty="0" smtClean="0">
                <a:solidFill>
                  <a:srgbClr val="FF0000"/>
                </a:solidFill>
              </a:rPr>
              <a:t>– </a:t>
            </a:r>
            <a:r>
              <a:rPr lang="en-US" sz="3200" dirty="0" smtClean="0">
                <a:solidFill>
                  <a:srgbClr val="FF0000"/>
                </a:solidFill>
                <a:latin typeface="+mj-lt"/>
              </a:rPr>
              <a:t>Pitfalls to Avoid</a:t>
            </a:r>
            <a:endParaRPr lang="en-US" sz="3200" dirty="0">
              <a:solidFill>
                <a:srgbClr val="FF0000"/>
              </a:solidFill>
              <a:latin typeface="+mj-lt"/>
            </a:endParaRPr>
          </a:p>
        </p:txBody>
      </p:sp>
      <p:sp>
        <p:nvSpPr>
          <p:cNvPr id="3" name="TextBox 2"/>
          <p:cNvSpPr txBox="1"/>
          <p:nvPr/>
        </p:nvSpPr>
        <p:spPr>
          <a:xfrm>
            <a:off x="457200" y="1600200"/>
            <a:ext cx="8229600" cy="3970318"/>
          </a:xfrm>
          <a:prstGeom prst="rect">
            <a:avLst/>
          </a:prstGeom>
          <a:noFill/>
        </p:spPr>
        <p:txBody>
          <a:bodyPr wrap="square" rtlCol="0">
            <a:spAutoFit/>
          </a:bodyPr>
          <a:lstStyle/>
          <a:p>
            <a:r>
              <a:rPr lang="en-US" b="1" dirty="0" smtClean="0"/>
              <a:t>Cross Appeals</a:t>
            </a:r>
          </a:p>
          <a:p>
            <a:endParaRPr lang="en-US" b="1" dirty="0" smtClean="0"/>
          </a:p>
          <a:p>
            <a:r>
              <a:rPr lang="en-US" u="sng" dirty="0" smtClean="0"/>
              <a:t>General Rule:</a:t>
            </a:r>
            <a:r>
              <a:rPr lang="en-US" dirty="0" smtClean="0"/>
              <a:t> If a timely notice of appeal is filed by any party, any other party may file a notice of appeal within 14 days of that notice, or within the original time for appeal, whichever is later.</a:t>
            </a:r>
          </a:p>
          <a:p>
            <a:endParaRPr lang="en-US" u="sng" dirty="0" smtClean="0"/>
          </a:p>
          <a:p>
            <a:r>
              <a:rPr lang="en-US" u="sng" dirty="0" smtClean="0"/>
              <a:t>Specific Pitfalls Regarding Cross Appeals:</a:t>
            </a:r>
            <a:endParaRPr lang="en-US" dirty="0" smtClean="0"/>
          </a:p>
          <a:p>
            <a:endParaRPr lang="en-US" u="sng" dirty="0" smtClean="0"/>
          </a:p>
          <a:p>
            <a:pPr lvl="1">
              <a:buFont typeface="Arial" pitchFamily="34" charset="0"/>
              <a:buChar char="•"/>
            </a:pPr>
            <a:r>
              <a:rPr lang="en-US" dirty="0" smtClean="0"/>
              <a:t> Adverse Aspects of Judgment not Included as Issues on Appeal by Appellant</a:t>
            </a:r>
          </a:p>
          <a:p>
            <a:pPr lvl="1">
              <a:buFont typeface="Arial" pitchFamily="34" charset="0"/>
              <a:buChar char="•"/>
            </a:pPr>
            <a:endParaRPr lang="en-US" dirty="0" smtClean="0"/>
          </a:p>
          <a:p>
            <a:pPr lvl="1">
              <a:buFont typeface="Arial" pitchFamily="34" charset="0"/>
              <a:buChar char="•"/>
            </a:pPr>
            <a:r>
              <a:rPr lang="en-US" dirty="0" smtClean="0"/>
              <a:t> </a:t>
            </a:r>
            <a:r>
              <a:rPr lang="en-US" dirty="0" err="1" smtClean="0"/>
              <a:t>Appellee’s</a:t>
            </a:r>
            <a:r>
              <a:rPr lang="en-US" dirty="0" smtClean="0"/>
              <a:t> Intention to Seek Enlargement of Own Rights or Lessening of Rights of Adversary</a:t>
            </a:r>
          </a:p>
          <a:p>
            <a:pPr lvl="1">
              <a:buFont typeface="Arial" pitchFamily="34" charset="0"/>
              <a:buChar char="•"/>
            </a:pPr>
            <a:endParaRPr lang="en-US" dirty="0" smtClean="0"/>
          </a:p>
          <a:p>
            <a:pPr lvl="1">
              <a:buFont typeface="Arial" pitchFamily="34" charset="0"/>
              <a:buChar char="•"/>
            </a:pPr>
            <a:r>
              <a:rPr lang="en-US" dirty="0" smtClean="0"/>
              <a:t> Defending the Trial Court’s Ruling</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smtClean="0">
                <a:solidFill>
                  <a:srgbClr val="FF0000"/>
                </a:solidFill>
                <a:latin typeface="+mj-lt"/>
              </a:rPr>
              <a:t>Recent Cases </a:t>
            </a:r>
            <a:r>
              <a:rPr lang="en-US" sz="3200" dirty="0" smtClean="0">
                <a:solidFill>
                  <a:srgbClr val="FF0000"/>
                </a:solidFill>
              </a:rPr>
              <a:t>–</a:t>
            </a:r>
            <a:r>
              <a:rPr lang="en-US" sz="3200" dirty="0" smtClean="0">
                <a:solidFill>
                  <a:srgbClr val="FF0000"/>
                </a:solidFill>
                <a:latin typeface="+mj-lt"/>
              </a:rPr>
              <a:t> Pitfalls to Avoid</a:t>
            </a:r>
            <a:endParaRPr lang="en-US" sz="3200" dirty="0">
              <a:solidFill>
                <a:srgbClr val="FF0000"/>
              </a:solidFill>
              <a:latin typeface="+mj-lt"/>
            </a:endParaRPr>
          </a:p>
        </p:txBody>
      </p:sp>
      <p:sp>
        <p:nvSpPr>
          <p:cNvPr id="3" name="TextBox 2"/>
          <p:cNvSpPr txBox="1"/>
          <p:nvPr/>
        </p:nvSpPr>
        <p:spPr>
          <a:xfrm>
            <a:off x="457200" y="1600200"/>
            <a:ext cx="8229600" cy="4524315"/>
          </a:xfrm>
          <a:prstGeom prst="rect">
            <a:avLst/>
          </a:prstGeom>
          <a:noFill/>
        </p:spPr>
        <p:txBody>
          <a:bodyPr wrap="square" rtlCol="0">
            <a:spAutoFit/>
          </a:bodyPr>
          <a:lstStyle/>
          <a:p>
            <a:r>
              <a:rPr lang="en-US" b="1" dirty="0" smtClean="0"/>
              <a:t>Special Procedures for Appealing Arbitration Awards</a:t>
            </a:r>
          </a:p>
          <a:p>
            <a:endParaRPr lang="en-US" b="1" dirty="0" smtClean="0"/>
          </a:p>
          <a:p>
            <a:r>
              <a:rPr lang="en-US" u="sng" dirty="0" smtClean="0"/>
              <a:t>General Rule:</a:t>
            </a:r>
            <a:endParaRPr lang="en-US" dirty="0" smtClean="0"/>
          </a:p>
          <a:p>
            <a:pPr lvl="1">
              <a:buFont typeface="Arial" pitchFamily="34" charset="0"/>
              <a:buChar char="•"/>
            </a:pPr>
            <a:r>
              <a:rPr lang="en-US" dirty="0" smtClean="0"/>
              <a:t> ARCP 71B</a:t>
            </a:r>
          </a:p>
          <a:p>
            <a:pPr lvl="2">
              <a:buFont typeface="Arial" pitchFamily="34" charset="0"/>
              <a:buChar char="•"/>
            </a:pPr>
            <a:r>
              <a:rPr lang="en-US" dirty="0" smtClean="0"/>
              <a:t> Within 30 days of arbitration award, file notice of appeal in the circuit court</a:t>
            </a:r>
          </a:p>
          <a:p>
            <a:pPr lvl="2">
              <a:buFont typeface="Arial" pitchFamily="34" charset="0"/>
              <a:buChar char="•"/>
            </a:pPr>
            <a:r>
              <a:rPr lang="en-US" dirty="0" smtClean="0"/>
              <a:t> Clerk will enter the arbitration award as the final judgment of the court</a:t>
            </a:r>
          </a:p>
          <a:p>
            <a:pPr lvl="2">
              <a:buFont typeface="Arial" pitchFamily="34" charset="0"/>
              <a:buChar char="•"/>
            </a:pPr>
            <a:r>
              <a:rPr lang="en-US" dirty="0" smtClean="0"/>
              <a:t> Any party opposed must then file a Rule 59 motion to set aside or vacate within 30 days of the entry of the judgment</a:t>
            </a:r>
          </a:p>
          <a:p>
            <a:pPr marL="457200" lvl="2">
              <a:buFont typeface="Arial" pitchFamily="34" charset="0"/>
              <a:buChar char="•"/>
            </a:pPr>
            <a:r>
              <a:rPr lang="en-US" dirty="0" smtClean="0"/>
              <a:t> ARAP 4(e)</a:t>
            </a:r>
          </a:p>
          <a:p>
            <a:pPr marL="914400" lvl="3">
              <a:buFont typeface="Arial" pitchFamily="34" charset="0"/>
              <a:buChar char="•"/>
            </a:pPr>
            <a:r>
              <a:rPr lang="en-US" dirty="0" smtClean="0"/>
              <a:t> Within 42 days of the order granting or denying Rule 59 relief, a party may appeal as a matter of right</a:t>
            </a:r>
          </a:p>
          <a:p>
            <a:pPr marL="0" lvl="3"/>
            <a:endParaRPr lang="en-US" dirty="0" smtClean="0"/>
          </a:p>
          <a:p>
            <a:pPr marL="0" lvl="3"/>
            <a:r>
              <a:rPr lang="en-US" u="sng" dirty="0" smtClean="0"/>
              <a:t>Specific Pitfalls Related to Appealing Arbitration Awards:</a:t>
            </a:r>
            <a:endParaRPr lang="en-US" dirty="0" smtClean="0"/>
          </a:p>
          <a:p>
            <a:pPr marL="457200" lvl="4">
              <a:buFont typeface="Arial" pitchFamily="34" charset="0"/>
              <a:buChar char="•"/>
            </a:pPr>
            <a:r>
              <a:rPr lang="en-US" dirty="0" smtClean="0"/>
              <a:t> Valid Grounds for Challenging Arbitration Awards</a:t>
            </a:r>
          </a:p>
          <a:p>
            <a:pPr marL="457200" lvl="4">
              <a:buFont typeface="Arial" pitchFamily="34" charset="0"/>
              <a:buChar char="•"/>
            </a:pPr>
            <a:r>
              <a:rPr lang="en-US" dirty="0" smtClean="0"/>
              <a:t> Prerequisites for Judicial Review of Arbitration Awards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smtClean="0">
                <a:solidFill>
                  <a:srgbClr val="FF0000"/>
                </a:solidFill>
                <a:latin typeface="+mj-lt"/>
              </a:rPr>
              <a:t>Recent Cases </a:t>
            </a:r>
            <a:r>
              <a:rPr lang="en-US" sz="3200" dirty="0" smtClean="0">
                <a:solidFill>
                  <a:srgbClr val="FF0000"/>
                </a:solidFill>
              </a:rPr>
              <a:t>– </a:t>
            </a:r>
            <a:r>
              <a:rPr lang="en-US" sz="3200" dirty="0" smtClean="0">
                <a:solidFill>
                  <a:srgbClr val="FF0000"/>
                </a:solidFill>
                <a:latin typeface="+mj-lt"/>
              </a:rPr>
              <a:t>Pitfalls to Avoid</a:t>
            </a:r>
            <a:endParaRPr lang="en-US" sz="3200" dirty="0">
              <a:solidFill>
                <a:srgbClr val="FF0000"/>
              </a:solidFill>
              <a:latin typeface="+mj-lt"/>
            </a:endParaRPr>
          </a:p>
        </p:txBody>
      </p:sp>
      <p:sp>
        <p:nvSpPr>
          <p:cNvPr id="3" name="TextBox 2"/>
          <p:cNvSpPr txBox="1"/>
          <p:nvPr/>
        </p:nvSpPr>
        <p:spPr>
          <a:xfrm>
            <a:off x="457200" y="1600200"/>
            <a:ext cx="8229600" cy="4801314"/>
          </a:xfrm>
          <a:prstGeom prst="rect">
            <a:avLst/>
          </a:prstGeom>
          <a:noFill/>
        </p:spPr>
        <p:txBody>
          <a:bodyPr wrap="square" rtlCol="0">
            <a:spAutoFit/>
          </a:bodyPr>
          <a:lstStyle/>
          <a:p>
            <a:r>
              <a:rPr lang="en-US" b="1" dirty="0" smtClean="0"/>
              <a:t>Petitioning for Extraordinary Writs</a:t>
            </a:r>
          </a:p>
          <a:p>
            <a:endParaRPr lang="en-US" b="1" dirty="0" smtClean="0"/>
          </a:p>
          <a:p>
            <a:r>
              <a:rPr lang="en-US" u="sng" dirty="0" smtClean="0"/>
              <a:t>Timeframe for Filing:</a:t>
            </a:r>
            <a:r>
              <a:rPr lang="en-US" dirty="0" smtClean="0"/>
              <a:t> The presumably reasonable time for filing is 42 days.</a:t>
            </a:r>
          </a:p>
          <a:p>
            <a:endParaRPr lang="en-US" u="sng" dirty="0" smtClean="0"/>
          </a:p>
          <a:p>
            <a:r>
              <a:rPr lang="en-US" u="sng" dirty="0" smtClean="0"/>
              <a:t>Tolling the Timeframe:</a:t>
            </a:r>
            <a:r>
              <a:rPr lang="en-US" dirty="0" smtClean="0"/>
              <a:t> Motions to reconsider and petitions for permission to appeal do not toll the presumptively reasonable timeframe for filing.</a:t>
            </a:r>
          </a:p>
          <a:p>
            <a:endParaRPr lang="en-US" u="sng" dirty="0" smtClean="0"/>
          </a:p>
          <a:p>
            <a:r>
              <a:rPr lang="en-US" u="sng" dirty="0" smtClean="0"/>
              <a:t>Outside the Presumptively Reasonable Timeframe:</a:t>
            </a:r>
            <a:r>
              <a:rPr lang="en-US" dirty="0" smtClean="0"/>
              <a:t> Petitions filed outside of 42 days must include a statement of circumstances constituting good cause for consideration.</a:t>
            </a:r>
          </a:p>
          <a:p>
            <a:endParaRPr lang="en-US" u="sng" dirty="0" smtClean="0"/>
          </a:p>
          <a:p>
            <a:r>
              <a:rPr lang="en-US" u="sng" dirty="0" smtClean="0"/>
              <a:t>Contents of Petition:</a:t>
            </a:r>
            <a:r>
              <a:rPr lang="en-US" dirty="0" smtClean="0"/>
              <a:t> The evidentiary basis for the appellate court to make a ruling must be attached.  </a:t>
            </a:r>
          </a:p>
          <a:p>
            <a:endParaRPr lang="en-US" u="sng" dirty="0" smtClean="0"/>
          </a:p>
          <a:p>
            <a:r>
              <a:rPr lang="en-US" u="sng" dirty="0" smtClean="0"/>
              <a:t>Specific Pitfalls Related to Extraordinary Writ Proceedings:</a:t>
            </a:r>
            <a:endParaRPr lang="en-US" dirty="0" smtClean="0"/>
          </a:p>
          <a:p>
            <a:pPr lvl="1">
              <a:buFont typeface="Arial" pitchFamily="34" charset="0"/>
              <a:buChar char="•"/>
            </a:pPr>
            <a:r>
              <a:rPr lang="en-US" dirty="0" smtClean="0"/>
              <a:t> Failure to Attach Necessary Evidentiary Basis May Result in Summary Denial</a:t>
            </a:r>
          </a:p>
          <a:p>
            <a:pPr lvl="1">
              <a:buFont typeface="Arial" pitchFamily="34" charset="0"/>
              <a:buChar char="•"/>
            </a:pPr>
            <a:r>
              <a:rPr lang="en-US" dirty="0" smtClean="0"/>
              <a:t> Fictitious Parties and Statute of Limitations Arguments </a:t>
            </a:r>
          </a:p>
          <a:p>
            <a:pPr lvl="1">
              <a:buFont typeface="Arial" pitchFamily="34" charset="0"/>
              <a:buChar char="•"/>
            </a:pPr>
            <a:r>
              <a:rPr lang="en-US" dirty="0" smtClean="0"/>
              <a:t> Writs Related to Discovery Orders</a:t>
            </a:r>
            <a:endParaRPr lang="en-US" u="sng"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smtClean="0">
                <a:solidFill>
                  <a:srgbClr val="FF0000"/>
                </a:solidFill>
                <a:latin typeface="+mj-lt"/>
              </a:rPr>
              <a:t>Recent Cases </a:t>
            </a:r>
            <a:r>
              <a:rPr lang="en-US" sz="3200" dirty="0" smtClean="0">
                <a:solidFill>
                  <a:srgbClr val="FF0000"/>
                </a:solidFill>
              </a:rPr>
              <a:t>–</a:t>
            </a:r>
            <a:r>
              <a:rPr lang="en-US" sz="3200" dirty="0" smtClean="0">
                <a:solidFill>
                  <a:srgbClr val="FF0000"/>
                </a:solidFill>
                <a:latin typeface="+mj-lt"/>
              </a:rPr>
              <a:t> Pitfalls to Avoid</a:t>
            </a:r>
            <a:endParaRPr lang="en-US" sz="3200" dirty="0">
              <a:solidFill>
                <a:srgbClr val="FF0000"/>
              </a:solidFill>
              <a:latin typeface="+mj-lt"/>
            </a:endParaRPr>
          </a:p>
        </p:txBody>
      </p:sp>
      <p:sp>
        <p:nvSpPr>
          <p:cNvPr id="3" name="TextBox 2"/>
          <p:cNvSpPr txBox="1"/>
          <p:nvPr/>
        </p:nvSpPr>
        <p:spPr>
          <a:xfrm>
            <a:off x="457200" y="1600200"/>
            <a:ext cx="8229600" cy="4078039"/>
          </a:xfrm>
          <a:prstGeom prst="rect">
            <a:avLst/>
          </a:prstGeom>
          <a:noFill/>
        </p:spPr>
        <p:txBody>
          <a:bodyPr wrap="square" rtlCol="0">
            <a:spAutoFit/>
          </a:bodyPr>
          <a:lstStyle/>
          <a:p>
            <a:r>
              <a:rPr lang="en-US" b="1" dirty="0" smtClean="0"/>
              <a:t>The Record on Appeal</a:t>
            </a:r>
          </a:p>
          <a:p>
            <a:endParaRPr lang="en-US" b="1" dirty="0" smtClean="0"/>
          </a:p>
          <a:p>
            <a:r>
              <a:rPr lang="en-US" u="sng" dirty="0" smtClean="0"/>
              <a:t>General Procedure:</a:t>
            </a:r>
          </a:p>
          <a:p>
            <a:endParaRPr lang="en-US" b="1" u="sng" dirty="0" smtClean="0"/>
          </a:p>
          <a:p>
            <a:pPr lvl="1">
              <a:buFont typeface="Arial" pitchFamily="34" charset="0"/>
              <a:buChar char="•"/>
            </a:pPr>
            <a:r>
              <a:rPr lang="en-US" dirty="0" smtClean="0"/>
              <a:t> Within 7 days of filing notice of appeal, appellant must designate portions of the record, and complete a transcript purchase order and pay the estimated cost of the transcript to the reporter</a:t>
            </a:r>
          </a:p>
          <a:p>
            <a:pPr lvl="1">
              <a:spcBef>
                <a:spcPts val="600"/>
              </a:spcBef>
              <a:buFont typeface="Arial" pitchFamily="34" charset="0"/>
              <a:buChar char="•"/>
            </a:pPr>
            <a:r>
              <a:rPr lang="en-US" dirty="0" smtClean="0"/>
              <a:t> </a:t>
            </a:r>
            <a:r>
              <a:rPr lang="en-US" dirty="0" err="1" smtClean="0"/>
              <a:t>Appellee</a:t>
            </a:r>
            <a:r>
              <a:rPr lang="en-US" dirty="0" smtClean="0"/>
              <a:t> has 7 days after that to designate additional portions of the record</a:t>
            </a:r>
          </a:p>
          <a:p>
            <a:pPr lvl="1">
              <a:spcBef>
                <a:spcPts val="600"/>
              </a:spcBef>
              <a:buFont typeface="Arial" pitchFamily="34" charset="0"/>
              <a:buChar char="•"/>
            </a:pPr>
            <a:r>
              <a:rPr lang="en-US" dirty="0" smtClean="0"/>
              <a:t> Trial court clerk has 28 days to assemble the clerk’s record</a:t>
            </a:r>
          </a:p>
          <a:p>
            <a:pPr lvl="1">
              <a:spcBef>
                <a:spcPts val="600"/>
              </a:spcBef>
              <a:buFont typeface="Arial" pitchFamily="34" charset="0"/>
              <a:buChar char="•"/>
            </a:pPr>
            <a:r>
              <a:rPr lang="en-US" dirty="0" smtClean="0"/>
              <a:t>Court reporter has 56 days to complete the transcript</a:t>
            </a:r>
          </a:p>
          <a:p>
            <a:pPr lvl="1">
              <a:spcBef>
                <a:spcPts val="600"/>
              </a:spcBef>
              <a:buFont typeface="Arial" pitchFamily="34" charset="0"/>
              <a:buChar char="•"/>
            </a:pPr>
            <a:r>
              <a:rPr lang="en-US" dirty="0" smtClean="0"/>
              <a:t> Within 7 days after the completed transcript is filed, the clerk of the trial court must compile the entire record on appeal</a:t>
            </a:r>
          </a:p>
          <a:p>
            <a:pPr lvl="1">
              <a:spcBef>
                <a:spcPts val="600"/>
              </a:spcBef>
              <a:buFont typeface="Arial" pitchFamily="34" charset="0"/>
              <a:buChar char="•"/>
            </a:pPr>
            <a:r>
              <a:rPr lang="en-US" dirty="0" smtClean="0"/>
              <a:t> The clerk’s certificate of completion initiates the briefing schedule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smtClean="0">
                <a:solidFill>
                  <a:srgbClr val="FF0000"/>
                </a:solidFill>
                <a:latin typeface="+mj-lt"/>
              </a:rPr>
              <a:t>Recent Cases </a:t>
            </a:r>
            <a:r>
              <a:rPr lang="en-US" sz="3200" dirty="0" smtClean="0">
                <a:solidFill>
                  <a:srgbClr val="FF0000"/>
                </a:solidFill>
              </a:rPr>
              <a:t>–</a:t>
            </a:r>
            <a:r>
              <a:rPr lang="en-US" sz="3200" dirty="0" smtClean="0">
                <a:solidFill>
                  <a:srgbClr val="FF0000"/>
                </a:solidFill>
                <a:latin typeface="+mj-lt"/>
              </a:rPr>
              <a:t> Pitfalls to Avoid</a:t>
            </a:r>
            <a:endParaRPr lang="en-US" sz="3200" dirty="0">
              <a:solidFill>
                <a:srgbClr val="FF0000"/>
              </a:solidFill>
              <a:latin typeface="+mj-lt"/>
            </a:endParaRPr>
          </a:p>
        </p:txBody>
      </p:sp>
      <p:sp>
        <p:nvSpPr>
          <p:cNvPr id="3" name="TextBox 2"/>
          <p:cNvSpPr txBox="1"/>
          <p:nvPr/>
        </p:nvSpPr>
        <p:spPr>
          <a:xfrm>
            <a:off x="457200" y="1600200"/>
            <a:ext cx="8229600" cy="2585323"/>
          </a:xfrm>
          <a:prstGeom prst="rect">
            <a:avLst/>
          </a:prstGeom>
          <a:noFill/>
        </p:spPr>
        <p:txBody>
          <a:bodyPr wrap="square" rtlCol="0">
            <a:spAutoFit/>
          </a:bodyPr>
          <a:lstStyle/>
          <a:p>
            <a:r>
              <a:rPr lang="en-US" b="1" dirty="0" smtClean="0"/>
              <a:t>The Record on Appeal</a:t>
            </a:r>
          </a:p>
          <a:p>
            <a:endParaRPr lang="en-US" b="1" dirty="0" smtClean="0"/>
          </a:p>
          <a:p>
            <a:r>
              <a:rPr lang="en-US" u="sng" dirty="0" smtClean="0"/>
              <a:t>Specific Pitfalls Related to the Record on Appeal:</a:t>
            </a:r>
          </a:p>
          <a:p>
            <a:endParaRPr lang="en-US" dirty="0" smtClean="0"/>
          </a:p>
          <a:p>
            <a:pPr lvl="1">
              <a:buFont typeface="Arial" pitchFamily="34" charset="0"/>
              <a:buChar char="•"/>
            </a:pPr>
            <a:r>
              <a:rPr lang="en-US" dirty="0" smtClean="0"/>
              <a:t> Burden of Offering a Sufficient Record</a:t>
            </a:r>
          </a:p>
          <a:p>
            <a:pPr lvl="1">
              <a:buFont typeface="Arial" pitchFamily="34" charset="0"/>
              <a:buChar char="•"/>
            </a:pPr>
            <a:endParaRPr lang="en-US" dirty="0" smtClean="0"/>
          </a:p>
          <a:p>
            <a:pPr lvl="1">
              <a:buFont typeface="Arial" pitchFamily="34" charset="0"/>
              <a:buChar char="•"/>
            </a:pPr>
            <a:r>
              <a:rPr lang="en-US" dirty="0" smtClean="0"/>
              <a:t> Supplementing the Record</a:t>
            </a:r>
          </a:p>
          <a:p>
            <a:pPr lvl="1">
              <a:buFont typeface="Arial" pitchFamily="34" charset="0"/>
              <a:buChar char="•"/>
            </a:pPr>
            <a:endParaRPr lang="en-US" dirty="0" smtClean="0"/>
          </a:p>
          <a:p>
            <a:pPr lvl="1">
              <a:buFont typeface="Arial" pitchFamily="34" charset="0"/>
              <a:buChar char="•"/>
            </a:pPr>
            <a:r>
              <a:rPr lang="en-US" dirty="0" smtClean="0"/>
              <a:t> Evidence Not in Record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smtClean="0">
                <a:solidFill>
                  <a:srgbClr val="FF0000"/>
                </a:solidFill>
                <a:latin typeface="+mj-lt"/>
              </a:rPr>
              <a:t>Recent Cases </a:t>
            </a:r>
            <a:r>
              <a:rPr lang="en-US" sz="3200" dirty="0" smtClean="0">
                <a:solidFill>
                  <a:srgbClr val="FF0000"/>
                </a:solidFill>
              </a:rPr>
              <a:t>–</a:t>
            </a:r>
            <a:r>
              <a:rPr lang="en-US" sz="3200" dirty="0" smtClean="0">
                <a:solidFill>
                  <a:srgbClr val="FF0000"/>
                </a:solidFill>
                <a:latin typeface="+mj-lt"/>
              </a:rPr>
              <a:t> Pitfalls to Avoid</a:t>
            </a:r>
            <a:endParaRPr lang="en-US" sz="3200" dirty="0">
              <a:solidFill>
                <a:srgbClr val="FF0000"/>
              </a:solidFill>
              <a:latin typeface="+mj-lt"/>
            </a:endParaRPr>
          </a:p>
        </p:txBody>
      </p:sp>
      <p:sp>
        <p:nvSpPr>
          <p:cNvPr id="3" name="TextBox 2"/>
          <p:cNvSpPr txBox="1"/>
          <p:nvPr/>
        </p:nvSpPr>
        <p:spPr>
          <a:xfrm>
            <a:off x="457200" y="1600200"/>
            <a:ext cx="8229600" cy="4801314"/>
          </a:xfrm>
          <a:prstGeom prst="rect">
            <a:avLst/>
          </a:prstGeom>
          <a:noFill/>
        </p:spPr>
        <p:txBody>
          <a:bodyPr wrap="square" rtlCol="0">
            <a:spAutoFit/>
          </a:bodyPr>
          <a:lstStyle/>
          <a:p>
            <a:r>
              <a:rPr lang="en-US" b="1" dirty="0" smtClean="0"/>
              <a:t>Arguments Available on Appeal – Waiver/Preservation of Error</a:t>
            </a:r>
          </a:p>
          <a:p>
            <a:endParaRPr lang="en-US" b="1" dirty="0" smtClean="0"/>
          </a:p>
          <a:p>
            <a:pPr>
              <a:buFont typeface="Arial" pitchFamily="34" charset="0"/>
              <a:buChar char="•"/>
            </a:pPr>
            <a:r>
              <a:rPr lang="en-US" b="1" dirty="0" smtClean="0"/>
              <a:t> </a:t>
            </a:r>
            <a:r>
              <a:rPr lang="en-US" dirty="0" smtClean="0"/>
              <a:t>Arguments Not Raised Before Trial Court</a:t>
            </a:r>
          </a:p>
          <a:p>
            <a:pPr>
              <a:buFont typeface="Arial" pitchFamily="34" charset="0"/>
              <a:buChar char="•"/>
            </a:pPr>
            <a:endParaRPr lang="en-US" dirty="0" smtClean="0"/>
          </a:p>
          <a:p>
            <a:pPr lvl="1">
              <a:buFont typeface="Arial" pitchFamily="34" charset="0"/>
              <a:buChar char="•"/>
            </a:pPr>
            <a:r>
              <a:rPr lang="en-US" dirty="0" smtClean="0"/>
              <a:t> NB: It is better to present arguments for the first time in a post-judgment motion to the trial court, where the trial court has discretion to consider them, rather than on appeal, where the appellate court will not consider them.</a:t>
            </a:r>
          </a:p>
          <a:p>
            <a:pPr>
              <a:buFont typeface="Arial" pitchFamily="34" charset="0"/>
              <a:buChar char="•"/>
            </a:pPr>
            <a:endParaRPr lang="en-US" b="1" dirty="0" smtClean="0"/>
          </a:p>
          <a:p>
            <a:pPr>
              <a:buFont typeface="Arial" pitchFamily="34" charset="0"/>
              <a:buChar char="•"/>
            </a:pPr>
            <a:r>
              <a:rPr lang="en-US" b="1" dirty="0" smtClean="0"/>
              <a:t> </a:t>
            </a:r>
            <a:r>
              <a:rPr lang="en-US" dirty="0" smtClean="0"/>
              <a:t>Unsupported Arguments Raised on Appeal</a:t>
            </a:r>
          </a:p>
          <a:p>
            <a:pPr>
              <a:buFont typeface="Arial" pitchFamily="34" charset="0"/>
              <a:buChar char="•"/>
            </a:pPr>
            <a:endParaRPr lang="en-US" b="1" dirty="0" smtClean="0"/>
          </a:p>
          <a:p>
            <a:pPr>
              <a:buFont typeface="Arial" pitchFamily="34" charset="0"/>
              <a:buChar char="•"/>
            </a:pPr>
            <a:r>
              <a:rPr lang="en-US" b="1" dirty="0" smtClean="0"/>
              <a:t> </a:t>
            </a:r>
            <a:r>
              <a:rPr lang="en-US" dirty="0" smtClean="0"/>
              <a:t>Sufficiency of the Evidence Arguments</a:t>
            </a:r>
          </a:p>
          <a:p>
            <a:pPr>
              <a:buFont typeface="Arial" pitchFamily="34" charset="0"/>
              <a:buChar char="•"/>
            </a:pPr>
            <a:endParaRPr lang="en-US" dirty="0" smtClean="0"/>
          </a:p>
          <a:p>
            <a:pPr lvl="1">
              <a:buFont typeface="Arial" pitchFamily="34" charset="0"/>
              <a:buChar char="•"/>
            </a:pPr>
            <a:r>
              <a:rPr lang="en-US" dirty="0" smtClean="0"/>
              <a:t> Exemption to General Rule Regarding Sufficiency of the Evidence Arguments</a:t>
            </a:r>
          </a:p>
          <a:p>
            <a:pPr>
              <a:buFont typeface="Arial" pitchFamily="34" charset="0"/>
              <a:buChar char="•"/>
            </a:pPr>
            <a:endParaRPr lang="en-US" b="1" dirty="0" smtClean="0"/>
          </a:p>
          <a:p>
            <a:pPr>
              <a:buFont typeface="Arial" pitchFamily="34" charset="0"/>
              <a:buChar char="•"/>
            </a:pPr>
            <a:r>
              <a:rPr lang="en-US" b="1" dirty="0" smtClean="0"/>
              <a:t> </a:t>
            </a:r>
            <a:r>
              <a:rPr lang="en-US" dirty="0" smtClean="0"/>
              <a:t>Arguments Regarding Evidence Necessary to Raise Jury Question</a:t>
            </a:r>
          </a:p>
          <a:p>
            <a:pPr>
              <a:buFont typeface="Arial" pitchFamily="34" charset="0"/>
              <a:buChar char="•"/>
            </a:pPr>
            <a:endParaRPr lang="en-US" b="1" dirty="0" smtClean="0"/>
          </a:p>
          <a:p>
            <a:pPr>
              <a:buFont typeface="Arial" pitchFamily="34" charset="0"/>
              <a:buChar char="•"/>
            </a:pPr>
            <a:r>
              <a:rPr lang="en-US" b="1" dirty="0" smtClean="0"/>
              <a:t> </a:t>
            </a:r>
            <a:r>
              <a:rPr lang="en-US" dirty="0" smtClean="0"/>
              <a:t>Evidentiary Objections vs. Motions in </a:t>
            </a:r>
            <a:r>
              <a:rPr lang="en-US" dirty="0" err="1" smtClean="0"/>
              <a:t>Limine</a:t>
            </a:r>
            <a:endParaRPr lang="en-US" b="1"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smtClean="0">
                <a:solidFill>
                  <a:srgbClr val="FF0000"/>
                </a:solidFill>
                <a:latin typeface="+mj-lt"/>
              </a:rPr>
              <a:t>Recent Cases </a:t>
            </a:r>
            <a:r>
              <a:rPr lang="en-US" sz="3200" dirty="0" smtClean="0">
                <a:solidFill>
                  <a:srgbClr val="FF0000"/>
                </a:solidFill>
              </a:rPr>
              <a:t>– </a:t>
            </a:r>
            <a:r>
              <a:rPr lang="en-US" sz="3200" dirty="0" smtClean="0">
                <a:solidFill>
                  <a:srgbClr val="FF0000"/>
                </a:solidFill>
                <a:latin typeface="+mj-lt"/>
              </a:rPr>
              <a:t>Pitfalls to Avoid</a:t>
            </a:r>
            <a:endParaRPr lang="en-US" sz="3200" dirty="0">
              <a:solidFill>
                <a:srgbClr val="FF0000"/>
              </a:solidFill>
              <a:latin typeface="+mj-lt"/>
            </a:endParaRPr>
          </a:p>
        </p:txBody>
      </p:sp>
      <p:sp>
        <p:nvSpPr>
          <p:cNvPr id="3" name="TextBox 2"/>
          <p:cNvSpPr txBox="1"/>
          <p:nvPr/>
        </p:nvSpPr>
        <p:spPr>
          <a:xfrm>
            <a:off x="457200" y="1600200"/>
            <a:ext cx="8229600" cy="2585323"/>
          </a:xfrm>
          <a:prstGeom prst="rect">
            <a:avLst/>
          </a:prstGeom>
          <a:noFill/>
        </p:spPr>
        <p:txBody>
          <a:bodyPr wrap="square" rtlCol="0">
            <a:spAutoFit/>
          </a:bodyPr>
          <a:lstStyle/>
          <a:p>
            <a:r>
              <a:rPr lang="en-US" b="1" dirty="0" smtClean="0"/>
              <a:t>Specific Issues </a:t>
            </a:r>
          </a:p>
          <a:p>
            <a:endParaRPr lang="en-US" b="1" dirty="0" smtClean="0"/>
          </a:p>
          <a:p>
            <a:pPr lvl="1">
              <a:buFont typeface="Arial" pitchFamily="34" charset="0"/>
              <a:buChar char="•"/>
            </a:pPr>
            <a:r>
              <a:rPr lang="en-US" b="1" dirty="0" smtClean="0"/>
              <a:t> Jurisdiction</a:t>
            </a:r>
          </a:p>
          <a:p>
            <a:pPr lvl="1">
              <a:buFont typeface="Arial" pitchFamily="34" charset="0"/>
              <a:buChar char="•"/>
            </a:pPr>
            <a:endParaRPr lang="en-US" dirty="0" smtClean="0"/>
          </a:p>
          <a:p>
            <a:pPr lvl="2">
              <a:buFont typeface="Arial" pitchFamily="34" charset="0"/>
              <a:buChar char="•"/>
            </a:pPr>
            <a:r>
              <a:rPr lang="en-US" dirty="0" smtClean="0"/>
              <a:t> Absence of Indispensable Parties</a:t>
            </a:r>
          </a:p>
          <a:p>
            <a:pPr lvl="2">
              <a:buFont typeface="Arial" pitchFamily="34" charset="0"/>
              <a:buChar char="•"/>
            </a:pPr>
            <a:endParaRPr lang="en-US" dirty="0" smtClean="0"/>
          </a:p>
          <a:p>
            <a:pPr lvl="2">
              <a:buFont typeface="Arial" pitchFamily="34" charset="0"/>
              <a:buChar char="•"/>
            </a:pPr>
            <a:r>
              <a:rPr lang="en-US" dirty="0" smtClean="0"/>
              <a:t> Lack of Subject Matter Jurisdiction</a:t>
            </a:r>
          </a:p>
          <a:p>
            <a:pPr lvl="2">
              <a:buFont typeface="Arial" pitchFamily="34" charset="0"/>
              <a:buChar char="•"/>
            </a:pPr>
            <a:endParaRPr lang="en-US" dirty="0" smtClean="0"/>
          </a:p>
          <a:p>
            <a:pPr lvl="2">
              <a:buFont typeface="Arial" pitchFamily="34" charset="0"/>
              <a:buChar char="•"/>
            </a:pPr>
            <a:r>
              <a:rPr lang="en-US" dirty="0" smtClean="0"/>
              <a:t> Void Judgments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smtClean="0">
                <a:solidFill>
                  <a:srgbClr val="FF0000"/>
                </a:solidFill>
                <a:latin typeface="+mj-lt"/>
              </a:rPr>
              <a:t>Recent Cases </a:t>
            </a:r>
            <a:r>
              <a:rPr lang="en-US" sz="3200" dirty="0" smtClean="0">
                <a:solidFill>
                  <a:srgbClr val="FF0000"/>
                </a:solidFill>
              </a:rPr>
              <a:t>–</a:t>
            </a:r>
            <a:r>
              <a:rPr lang="en-US" sz="3200" dirty="0" smtClean="0">
                <a:solidFill>
                  <a:srgbClr val="FF0000"/>
                </a:solidFill>
                <a:latin typeface="+mj-lt"/>
              </a:rPr>
              <a:t> Pitfalls to Avoid</a:t>
            </a:r>
            <a:endParaRPr lang="en-US" sz="3200" dirty="0">
              <a:solidFill>
                <a:srgbClr val="FF0000"/>
              </a:solidFill>
              <a:latin typeface="+mj-lt"/>
            </a:endParaRPr>
          </a:p>
        </p:txBody>
      </p:sp>
      <p:sp>
        <p:nvSpPr>
          <p:cNvPr id="3" name="TextBox 2"/>
          <p:cNvSpPr txBox="1"/>
          <p:nvPr/>
        </p:nvSpPr>
        <p:spPr>
          <a:xfrm>
            <a:off x="457200" y="1600200"/>
            <a:ext cx="8229600" cy="1477328"/>
          </a:xfrm>
          <a:prstGeom prst="rect">
            <a:avLst/>
          </a:prstGeom>
          <a:noFill/>
        </p:spPr>
        <p:txBody>
          <a:bodyPr wrap="square" rtlCol="0">
            <a:spAutoFit/>
          </a:bodyPr>
          <a:lstStyle/>
          <a:p>
            <a:r>
              <a:rPr lang="en-US" b="1" dirty="0" smtClean="0"/>
              <a:t>Specific Issues </a:t>
            </a:r>
          </a:p>
          <a:p>
            <a:endParaRPr lang="en-US" b="1" dirty="0" smtClean="0"/>
          </a:p>
          <a:p>
            <a:pPr lvl="1">
              <a:buFont typeface="Arial" pitchFamily="34" charset="0"/>
              <a:buChar char="•"/>
            </a:pPr>
            <a:r>
              <a:rPr lang="en-US" b="1" dirty="0" smtClean="0"/>
              <a:t> Constitutionality</a:t>
            </a:r>
          </a:p>
          <a:p>
            <a:pPr lvl="1">
              <a:buFont typeface="Arial" pitchFamily="34" charset="0"/>
              <a:buChar char="•"/>
            </a:pPr>
            <a:endParaRPr lang="en-US" dirty="0" smtClean="0"/>
          </a:p>
          <a:p>
            <a:pPr lvl="2">
              <a:buFont typeface="Arial" pitchFamily="34" charset="0"/>
              <a:buChar char="•"/>
            </a:pPr>
            <a:r>
              <a:rPr lang="en-US" dirty="0" smtClean="0"/>
              <a:t> Constitutional Questions Irrelevant to Resolution of Case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smtClean="0">
                <a:solidFill>
                  <a:srgbClr val="FF0000"/>
                </a:solidFill>
                <a:latin typeface="+mj-lt"/>
              </a:rPr>
              <a:t>Recent Cases </a:t>
            </a:r>
            <a:r>
              <a:rPr lang="en-US" sz="3200" dirty="0" smtClean="0">
                <a:solidFill>
                  <a:srgbClr val="FF0000"/>
                </a:solidFill>
              </a:rPr>
              <a:t>–</a:t>
            </a:r>
            <a:r>
              <a:rPr lang="en-US" sz="3200" dirty="0" smtClean="0">
                <a:solidFill>
                  <a:srgbClr val="FF0000"/>
                </a:solidFill>
                <a:latin typeface="+mj-lt"/>
              </a:rPr>
              <a:t> Pitfalls to Avoid</a:t>
            </a:r>
            <a:endParaRPr lang="en-US" sz="3200" dirty="0">
              <a:solidFill>
                <a:srgbClr val="FF0000"/>
              </a:solidFill>
              <a:latin typeface="+mj-lt"/>
            </a:endParaRPr>
          </a:p>
        </p:txBody>
      </p:sp>
      <p:sp>
        <p:nvSpPr>
          <p:cNvPr id="3" name="TextBox 2"/>
          <p:cNvSpPr txBox="1"/>
          <p:nvPr/>
        </p:nvSpPr>
        <p:spPr>
          <a:xfrm>
            <a:off x="457200" y="1600200"/>
            <a:ext cx="8229600" cy="1477328"/>
          </a:xfrm>
          <a:prstGeom prst="rect">
            <a:avLst/>
          </a:prstGeom>
          <a:noFill/>
        </p:spPr>
        <p:txBody>
          <a:bodyPr wrap="square" rtlCol="0">
            <a:spAutoFit/>
          </a:bodyPr>
          <a:lstStyle/>
          <a:p>
            <a:r>
              <a:rPr lang="en-US" b="1" dirty="0" smtClean="0"/>
              <a:t>Specific Issues </a:t>
            </a:r>
          </a:p>
          <a:p>
            <a:endParaRPr lang="en-US" b="1" dirty="0" smtClean="0"/>
          </a:p>
          <a:p>
            <a:pPr lvl="1">
              <a:buFont typeface="Arial" pitchFamily="34" charset="0"/>
              <a:buChar char="•"/>
            </a:pPr>
            <a:r>
              <a:rPr lang="en-US" b="1" dirty="0" smtClean="0"/>
              <a:t> Negligence of Attorney</a:t>
            </a:r>
          </a:p>
          <a:p>
            <a:pPr lvl="1">
              <a:buFont typeface="Arial" pitchFamily="34" charset="0"/>
              <a:buChar char="•"/>
            </a:pPr>
            <a:endParaRPr lang="en-US" dirty="0" smtClean="0"/>
          </a:p>
          <a:p>
            <a:pPr lvl="2">
              <a:buFont typeface="Arial" pitchFamily="34" charset="0"/>
              <a:buChar char="•"/>
            </a:pPr>
            <a:r>
              <a:rPr lang="en-US" dirty="0" smtClean="0"/>
              <a:t> Imputing Attorney Negligence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smtClean="0">
                <a:solidFill>
                  <a:srgbClr val="FF0000"/>
                </a:solidFill>
                <a:latin typeface="+mj-lt"/>
              </a:rPr>
              <a:t>Recent Cases </a:t>
            </a:r>
            <a:r>
              <a:rPr lang="en-US" sz="3200" dirty="0" smtClean="0">
                <a:solidFill>
                  <a:srgbClr val="FF0000"/>
                </a:solidFill>
              </a:rPr>
              <a:t>–</a:t>
            </a:r>
            <a:r>
              <a:rPr lang="en-US" sz="3200" dirty="0" smtClean="0">
                <a:solidFill>
                  <a:srgbClr val="FF0000"/>
                </a:solidFill>
                <a:latin typeface="+mj-lt"/>
              </a:rPr>
              <a:t> Pitfalls to Avoid</a:t>
            </a:r>
            <a:endParaRPr lang="en-US" sz="3200" dirty="0">
              <a:solidFill>
                <a:srgbClr val="FF0000"/>
              </a:solidFill>
              <a:latin typeface="+mj-lt"/>
            </a:endParaRPr>
          </a:p>
        </p:txBody>
      </p:sp>
      <p:sp>
        <p:nvSpPr>
          <p:cNvPr id="3" name="TextBox 2"/>
          <p:cNvSpPr txBox="1"/>
          <p:nvPr/>
        </p:nvSpPr>
        <p:spPr>
          <a:xfrm>
            <a:off x="457200" y="1600200"/>
            <a:ext cx="8229600" cy="1477328"/>
          </a:xfrm>
          <a:prstGeom prst="rect">
            <a:avLst/>
          </a:prstGeom>
          <a:noFill/>
        </p:spPr>
        <p:txBody>
          <a:bodyPr wrap="square" rtlCol="0">
            <a:spAutoFit/>
          </a:bodyPr>
          <a:lstStyle/>
          <a:p>
            <a:r>
              <a:rPr lang="en-US" b="1" dirty="0" smtClean="0"/>
              <a:t>Specific Issues </a:t>
            </a:r>
          </a:p>
          <a:p>
            <a:endParaRPr lang="en-US" b="1" dirty="0" smtClean="0"/>
          </a:p>
          <a:p>
            <a:pPr lvl="1">
              <a:buFont typeface="Arial" pitchFamily="34" charset="0"/>
              <a:buChar char="•"/>
            </a:pPr>
            <a:r>
              <a:rPr lang="en-US" b="1" dirty="0" smtClean="0"/>
              <a:t> Damages and </a:t>
            </a:r>
            <a:r>
              <a:rPr lang="en-US" b="1" dirty="0" err="1" smtClean="0"/>
              <a:t>Remittitur</a:t>
            </a:r>
            <a:endParaRPr lang="en-US" b="1" dirty="0" smtClean="0"/>
          </a:p>
          <a:p>
            <a:pPr lvl="1">
              <a:buFont typeface="Arial" pitchFamily="34" charset="0"/>
              <a:buChar char="•"/>
            </a:pPr>
            <a:endParaRPr lang="en-US" dirty="0" smtClean="0"/>
          </a:p>
          <a:p>
            <a:pPr lvl="2">
              <a:buFont typeface="Arial" pitchFamily="34" charset="0"/>
              <a:buChar char="•"/>
            </a:pPr>
            <a:r>
              <a:rPr lang="en-US" dirty="0" smtClean="0"/>
              <a:t> Remitting Compensatory Damages Award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smtClean="0">
                <a:solidFill>
                  <a:srgbClr val="FF0000"/>
                </a:solidFill>
                <a:latin typeface="+mj-lt"/>
              </a:rPr>
              <a:t>Amendments to Rules of Appellate Procedure</a:t>
            </a:r>
            <a:endParaRPr lang="en-US" sz="3200" dirty="0">
              <a:solidFill>
                <a:srgbClr val="FF0000"/>
              </a:solidFill>
              <a:latin typeface="+mj-lt"/>
            </a:endParaRPr>
          </a:p>
        </p:txBody>
      </p:sp>
      <p:sp>
        <p:nvSpPr>
          <p:cNvPr id="16" name="TextBox 15"/>
          <p:cNvSpPr txBox="1"/>
          <p:nvPr/>
        </p:nvSpPr>
        <p:spPr>
          <a:xfrm>
            <a:off x="457200" y="1600200"/>
            <a:ext cx="8229600" cy="2308324"/>
          </a:xfrm>
          <a:prstGeom prst="rect">
            <a:avLst/>
          </a:prstGeom>
          <a:noFill/>
        </p:spPr>
        <p:txBody>
          <a:bodyPr wrap="square" rtlCol="0">
            <a:spAutoFit/>
          </a:bodyPr>
          <a:lstStyle/>
          <a:p>
            <a:r>
              <a:rPr lang="en-US" b="1" dirty="0" smtClean="0"/>
              <a:t>Key Amendments Regarding Private Information</a:t>
            </a:r>
          </a:p>
          <a:p>
            <a:endParaRPr lang="en-US" b="1" dirty="0" smtClean="0"/>
          </a:p>
          <a:p>
            <a:r>
              <a:rPr lang="en-US" u="sng" dirty="0" smtClean="0"/>
              <a:t>ARAP 28(d)(8)</a:t>
            </a:r>
          </a:p>
          <a:p>
            <a:endParaRPr lang="en-US" dirty="0" smtClean="0"/>
          </a:p>
          <a:p>
            <a:pPr lvl="1">
              <a:buFont typeface="Arial" pitchFamily="34" charset="0"/>
              <a:buChar char="•"/>
            </a:pPr>
            <a:r>
              <a:rPr lang="en-US" dirty="0" smtClean="0"/>
              <a:t> 	Any documents filed with the Court that should not be made available to the 	public on an online electronic database must state at the top center of the 	front page, in bold lettering at least one inch in height, that the content is 	private under either ARAP 52 or ARAP 56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smtClean="0">
                <a:solidFill>
                  <a:srgbClr val="FF0000"/>
                </a:solidFill>
                <a:latin typeface="+mj-lt"/>
              </a:rPr>
              <a:t>Recent Cases </a:t>
            </a:r>
            <a:r>
              <a:rPr lang="en-US" sz="3200" dirty="0" smtClean="0">
                <a:solidFill>
                  <a:srgbClr val="FF0000"/>
                </a:solidFill>
              </a:rPr>
              <a:t>–</a:t>
            </a:r>
            <a:r>
              <a:rPr lang="en-US" sz="3200" dirty="0" smtClean="0">
                <a:solidFill>
                  <a:srgbClr val="FF0000"/>
                </a:solidFill>
                <a:latin typeface="+mj-lt"/>
              </a:rPr>
              <a:t> Pitfalls to Avoid</a:t>
            </a:r>
            <a:endParaRPr lang="en-US" sz="3200" dirty="0">
              <a:solidFill>
                <a:srgbClr val="FF0000"/>
              </a:solidFill>
              <a:latin typeface="+mj-lt"/>
            </a:endParaRPr>
          </a:p>
        </p:txBody>
      </p:sp>
      <p:sp>
        <p:nvSpPr>
          <p:cNvPr id="3" name="TextBox 2"/>
          <p:cNvSpPr txBox="1"/>
          <p:nvPr/>
        </p:nvSpPr>
        <p:spPr>
          <a:xfrm>
            <a:off x="457200" y="1600200"/>
            <a:ext cx="8229600" cy="2031325"/>
          </a:xfrm>
          <a:prstGeom prst="rect">
            <a:avLst/>
          </a:prstGeom>
          <a:noFill/>
        </p:spPr>
        <p:txBody>
          <a:bodyPr wrap="square" rtlCol="0">
            <a:spAutoFit/>
          </a:bodyPr>
          <a:lstStyle/>
          <a:p>
            <a:r>
              <a:rPr lang="en-US" b="1" dirty="0" smtClean="0"/>
              <a:t>Arguments Available on Rehearing</a:t>
            </a:r>
          </a:p>
          <a:p>
            <a:endParaRPr lang="en-US" b="1" dirty="0" smtClean="0"/>
          </a:p>
          <a:p>
            <a:pPr>
              <a:buFont typeface="Arial" pitchFamily="34" charset="0"/>
              <a:buChar char="•"/>
            </a:pPr>
            <a:r>
              <a:rPr lang="en-US" dirty="0" smtClean="0"/>
              <a:t> Limited Scope of Review on Rehearing</a:t>
            </a:r>
          </a:p>
          <a:p>
            <a:pPr>
              <a:buFont typeface="Arial" pitchFamily="34" charset="0"/>
              <a:buChar char="•"/>
            </a:pPr>
            <a:endParaRPr lang="en-US" dirty="0" smtClean="0"/>
          </a:p>
          <a:p>
            <a:pPr lvl="1">
              <a:buFont typeface="Arial" pitchFamily="34" charset="0"/>
              <a:buChar char="•"/>
            </a:pPr>
            <a:r>
              <a:rPr lang="en-US" dirty="0" smtClean="0"/>
              <a:t> On the one hand, do not restate what was argued in the principal briefs</a:t>
            </a:r>
          </a:p>
          <a:p>
            <a:pPr lvl="1">
              <a:buFont typeface="Arial" pitchFamily="34" charset="0"/>
              <a:buChar char="•"/>
            </a:pPr>
            <a:endParaRPr lang="en-US" dirty="0" smtClean="0"/>
          </a:p>
          <a:p>
            <a:pPr lvl="1">
              <a:buFont typeface="Arial" pitchFamily="34" charset="0"/>
              <a:buChar char="•"/>
            </a:pPr>
            <a:r>
              <a:rPr lang="en-US" dirty="0" smtClean="0"/>
              <a:t> On the other hand, do not raise new arguments not previously presented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Title 137"/>
          <p:cNvSpPr>
            <a:spLocks noGrp="1"/>
          </p:cNvSpPr>
          <p:nvPr>
            <p:ph type="ctrTitle"/>
          </p:nvPr>
        </p:nvSpPr>
        <p:spPr/>
        <p:txBody>
          <a:bodyPr>
            <a:normAutofit/>
          </a:bodyPr>
          <a:lstStyle/>
          <a:p>
            <a:r>
              <a:rPr lang="en-US" sz="5000" dirty="0" smtClean="0">
                <a:latin typeface="+mj-lt"/>
              </a:rPr>
              <a:t>Q&amp;A</a:t>
            </a:r>
            <a:endParaRPr lang="en-US" sz="5000" dirty="0">
              <a:latin typeface="+mj-lt"/>
            </a:endParaRPr>
          </a:p>
        </p:txBody>
      </p:sp>
    </p:spTree>
  </p:cSld>
  <p:clrMapOvr>
    <a:masterClrMapping/>
  </p:clrMapOvr>
  <p:transition>
    <p:pull dir="l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smtClean="0">
                <a:solidFill>
                  <a:srgbClr val="FF0000"/>
                </a:solidFill>
                <a:latin typeface="+mj-lt"/>
              </a:rPr>
              <a:t>Amendments to Rules of Appellate Procedure</a:t>
            </a:r>
            <a:endParaRPr lang="en-US" sz="3200" dirty="0">
              <a:solidFill>
                <a:srgbClr val="FF0000"/>
              </a:solidFill>
              <a:latin typeface="+mj-lt"/>
            </a:endParaRPr>
          </a:p>
        </p:txBody>
      </p:sp>
      <p:sp>
        <p:nvSpPr>
          <p:cNvPr id="7" name="TextBox 6"/>
          <p:cNvSpPr txBox="1"/>
          <p:nvPr/>
        </p:nvSpPr>
        <p:spPr>
          <a:xfrm>
            <a:off x="457200" y="1600200"/>
            <a:ext cx="8229600" cy="4201150"/>
          </a:xfrm>
          <a:prstGeom prst="rect">
            <a:avLst/>
          </a:prstGeom>
          <a:noFill/>
        </p:spPr>
        <p:txBody>
          <a:bodyPr wrap="square" rtlCol="0">
            <a:spAutoFit/>
          </a:bodyPr>
          <a:lstStyle/>
          <a:p>
            <a:pPr marL="0" lvl="1"/>
            <a:r>
              <a:rPr lang="en-US" b="1" dirty="0" smtClean="0"/>
              <a:t>Key Amendments Regarding Filing</a:t>
            </a:r>
          </a:p>
          <a:p>
            <a:pPr marL="0" lvl="1"/>
            <a:endParaRPr lang="en-US" b="1" dirty="0" smtClean="0"/>
          </a:p>
          <a:p>
            <a:pPr marL="0" lvl="1"/>
            <a:r>
              <a:rPr lang="en-US" u="sng" dirty="0" smtClean="0"/>
              <a:t>ARAP 11(a)</a:t>
            </a:r>
          </a:p>
          <a:p>
            <a:pPr marL="457200" lvl="2">
              <a:buFont typeface="Arial" pitchFamily="34" charset="0"/>
              <a:buChar char="•"/>
            </a:pPr>
            <a:r>
              <a:rPr lang="en-US" dirty="0" smtClean="0"/>
              <a:t> 	</a:t>
            </a:r>
            <a:r>
              <a:rPr lang="en-US" dirty="0" err="1" smtClean="0"/>
              <a:t>Appellee</a:t>
            </a:r>
            <a:r>
              <a:rPr lang="en-US" dirty="0" smtClean="0"/>
              <a:t> need not give notice to trial court when filing its response brief</a:t>
            </a:r>
          </a:p>
          <a:p>
            <a:pPr marL="457200" lvl="2">
              <a:buFont typeface="Arial" pitchFamily="34" charset="0"/>
              <a:buChar char="•"/>
            </a:pPr>
            <a:r>
              <a:rPr lang="en-US" dirty="0" smtClean="0"/>
              <a:t> 	Second copy of the record on appeal need not be filed in the appellate 	court, because records are now filed electronically </a:t>
            </a:r>
          </a:p>
          <a:p>
            <a:pPr marL="0" lvl="1">
              <a:spcBef>
                <a:spcPts val="600"/>
              </a:spcBef>
            </a:pPr>
            <a:r>
              <a:rPr lang="en-US" u="sng" dirty="0" smtClean="0"/>
              <a:t>ARAP 25</a:t>
            </a:r>
          </a:p>
          <a:p>
            <a:pPr marL="457200" lvl="2">
              <a:buFont typeface="Arial" pitchFamily="34" charset="0"/>
              <a:buChar char="•"/>
            </a:pPr>
            <a:r>
              <a:rPr lang="en-US" dirty="0" smtClean="0"/>
              <a:t> 	Amended to allow documents to be filed by way of third-party carrier</a:t>
            </a:r>
          </a:p>
          <a:p>
            <a:pPr marL="457200" lvl="2">
              <a:buFont typeface="Arial" pitchFamily="34" charset="0"/>
              <a:buChar char="•"/>
            </a:pPr>
            <a:r>
              <a:rPr lang="en-US" dirty="0" smtClean="0"/>
              <a:t> 	Tracks FRAP 25</a:t>
            </a:r>
          </a:p>
          <a:p>
            <a:pPr marL="0" lvl="1">
              <a:spcBef>
                <a:spcPts val="600"/>
              </a:spcBef>
            </a:pPr>
            <a:r>
              <a:rPr lang="en-US" u="sng" dirty="0" smtClean="0"/>
              <a:t>ARAP 31</a:t>
            </a:r>
          </a:p>
          <a:p>
            <a:pPr marL="457200" lvl="2">
              <a:buFont typeface="Arial" pitchFamily="34" charset="0"/>
              <a:buChar char="•"/>
            </a:pPr>
            <a:r>
              <a:rPr lang="en-US" dirty="0" smtClean="0"/>
              <a:t> 	Amended to require the filing of one original and nine copies of briefs with 	the Supreme Court</a:t>
            </a:r>
          </a:p>
          <a:p>
            <a:pPr marL="0" lvl="1">
              <a:spcBef>
                <a:spcPts val="600"/>
              </a:spcBef>
            </a:pPr>
            <a:r>
              <a:rPr lang="en-US" u="sng" dirty="0" smtClean="0"/>
              <a:t>ARAP 57</a:t>
            </a:r>
          </a:p>
          <a:p>
            <a:pPr marL="457200" lvl="2">
              <a:buFont typeface="Arial" pitchFamily="34" charset="0"/>
              <a:buChar char="•"/>
            </a:pPr>
            <a:r>
              <a:rPr lang="en-US" dirty="0" smtClean="0"/>
              <a:t> 	Adopting the Interim Electronic Filing and Service Rule</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smtClean="0">
                <a:solidFill>
                  <a:srgbClr val="FF0000"/>
                </a:solidFill>
                <a:latin typeface="+mj-lt"/>
              </a:rPr>
              <a:t>Amendments to Rules of Appellate Procedure</a:t>
            </a:r>
            <a:endParaRPr lang="en-US" sz="3200" dirty="0">
              <a:solidFill>
                <a:srgbClr val="FF0000"/>
              </a:solidFill>
              <a:latin typeface="+mj-lt"/>
            </a:endParaRPr>
          </a:p>
        </p:txBody>
      </p:sp>
      <p:sp>
        <p:nvSpPr>
          <p:cNvPr id="7" name="TextBox 6"/>
          <p:cNvSpPr txBox="1"/>
          <p:nvPr/>
        </p:nvSpPr>
        <p:spPr>
          <a:xfrm>
            <a:off x="457200" y="1600200"/>
            <a:ext cx="8229600" cy="4247317"/>
          </a:xfrm>
          <a:prstGeom prst="rect">
            <a:avLst/>
          </a:prstGeom>
          <a:noFill/>
        </p:spPr>
        <p:txBody>
          <a:bodyPr wrap="square" rtlCol="0">
            <a:spAutoFit/>
          </a:bodyPr>
          <a:lstStyle/>
          <a:p>
            <a:r>
              <a:rPr lang="en-US" b="1" dirty="0" smtClean="0"/>
              <a:t>Key Amendments Regarding New Filing Fees</a:t>
            </a:r>
          </a:p>
          <a:p>
            <a:endParaRPr lang="en-US" dirty="0" smtClean="0"/>
          </a:p>
          <a:p>
            <a:r>
              <a:rPr lang="en-US" u="sng" dirty="0" smtClean="0"/>
              <a:t>ARAP 35A</a:t>
            </a:r>
          </a:p>
          <a:p>
            <a:endParaRPr lang="en-US" dirty="0" smtClean="0"/>
          </a:p>
          <a:p>
            <a:pPr lvl="1">
              <a:buFont typeface="Arial" pitchFamily="34" charset="0"/>
              <a:buChar char="•"/>
            </a:pPr>
            <a:r>
              <a:rPr lang="en-US" dirty="0" smtClean="0"/>
              <a:t> Direct appeal</a:t>
            </a:r>
          </a:p>
          <a:p>
            <a:pPr lvl="2">
              <a:buFont typeface="Arial" pitchFamily="34" charset="0"/>
              <a:buChar char="•"/>
            </a:pPr>
            <a:r>
              <a:rPr lang="en-US" dirty="0" smtClean="0"/>
              <a:t> $200</a:t>
            </a:r>
          </a:p>
          <a:p>
            <a:pPr lvl="2"/>
            <a:endParaRPr lang="en-US" dirty="0" smtClean="0"/>
          </a:p>
          <a:p>
            <a:pPr lvl="1">
              <a:buFont typeface="Arial" pitchFamily="34" charset="0"/>
              <a:buChar char="•"/>
            </a:pPr>
            <a:r>
              <a:rPr lang="en-US" dirty="0" smtClean="0"/>
              <a:t> Petition for Permission to Appeal (ARAP 5)</a:t>
            </a:r>
          </a:p>
          <a:p>
            <a:pPr lvl="2">
              <a:buFont typeface="Arial" pitchFamily="34" charset="0"/>
              <a:buChar char="•"/>
            </a:pPr>
            <a:r>
              <a:rPr lang="en-US" dirty="0" smtClean="0"/>
              <a:t> $150</a:t>
            </a:r>
          </a:p>
          <a:p>
            <a:pPr lvl="2"/>
            <a:endParaRPr lang="en-US" dirty="0" smtClean="0"/>
          </a:p>
          <a:p>
            <a:pPr lvl="1">
              <a:buFont typeface="Arial" pitchFamily="34" charset="0"/>
              <a:buChar char="•"/>
            </a:pPr>
            <a:r>
              <a:rPr lang="en-US" dirty="0" smtClean="0"/>
              <a:t> Petition for Writ of Certiorari</a:t>
            </a:r>
          </a:p>
          <a:p>
            <a:pPr lvl="2">
              <a:buFont typeface="Arial" pitchFamily="34" charset="0"/>
              <a:buChar char="•"/>
            </a:pPr>
            <a:r>
              <a:rPr lang="en-US" dirty="0" smtClean="0"/>
              <a:t> $150</a:t>
            </a:r>
          </a:p>
          <a:p>
            <a:pPr lvl="2"/>
            <a:endParaRPr lang="en-US" dirty="0" smtClean="0"/>
          </a:p>
          <a:p>
            <a:pPr lvl="1">
              <a:buFont typeface="Arial" pitchFamily="34" charset="0"/>
              <a:buChar char="•"/>
            </a:pPr>
            <a:r>
              <a:rPr lang="en-US" dirty="0" smtClean="0"/>
              <a:t> Petition for Extraordinary Writ (ARAP 21)</a:t>
            </a:r>
          </a:p>
          <a:p>
            <a:pPr lvl="2">
              <a:buFont typeface="Arial" pitchFamily="34" charset="0"/>
              <a:buChar char="•"/>
            </a:pPr>
            <a:r>
              <a:rPr lang="en-US" dirty="0" smtClean="0"/>
              <a:t> $150</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smtClean="0">
                <a:solidFill>
                  <a:srgbClr val="FF0000"/>
                </a:solidFill>
                <a:latin typeface="+mj-lt"/>
              </a:rPr>
              <a:t>Recent Cases – Pitfalls to Avoid</a:t>
            </a:r>
            <a:endParaRPr lang="en-US" sz="3200" dirty="0">
              <a:solidFill>
                <a:srgbClr val="FF0000"/>
              </a:solidFill>
              <a:latin typeface="+mj-lt"/>
            </a:endParaRPr>
          </a:p>
        </p:txBody>
      </p:sp>
      <p:sp>
        <p:nvSpPr>
          <p:cNvPr id="3" name="TextBox 2"/>
          <p:cNvSpPr txBox="1"/>
          <p:nvPr/>
        </p:nvSpPr>
        <p:spPr>
          <a:xfrm>
            <a:off x="457200" y="1600200"/>
            <a:ext cx="8229600" cy="4801314"/>
          </a:xfrm>
          <a:prstGeom prst="rect">
            <a:avLst/>
          </a:prstGeom>
          <a:noFill/>
        </p:spPr>
        <p:txBody>
          <a:bodyPr wrap="square" rtlCol="0">
            <a:spAutoFit/>
          </a:bodyPr>
          <a:lstStyle/>
          <a:p>
            <a:r>
              <a:rPr lang="en-US" b="1" dirty="0" err="1" smtClean="0"/>
              <a:t>Appealability</a:t>
            </a:r>
            <a:r>
              <a:rPr lang="en-US" b="1" dirty="0" smtClean="0"/>
              <a:t> – Final Judgments</a:t>
            </a:r>
          </a:p>
          <a:p>
            <a:endParaRPr lang="en-US" dirty="0" smtClean="0"/>
          </a:p>
          <a:p>
            <a:pPr lvl="1">
              <a:buFont typeface="Arial" pitchFamily="34" charset="0"/>
              <a:buChar char="•"/>
            </a:pPr>
            <a:r>
              <a:rPr lang="en-US" dirty="0" smtClean="0"/>
              <a:t> </a:t>
            </a:r>
            <a:r>
              <a:rPr lang="en-US" u="sng" dirty="0" smtClean="0"/>
              <a:t>General Rule:</a:t>
            </a:r>
            <a:r>
              <a:rPr lang="en-US" dirty="0" smtClean="0"/>
              <a:t> Appealable Final Judgments = ones that fully dispose of all claims.</a:t>
            </a:r>
          </a:p>
          <a:p>
            <a:pPr lvl="1">
              <a:buFont typeface="Arial" pitchFamily="34" charset="0"/>
              <a:buChar char="•"/>
            </a:pPr>
            <a:endParaRPr lang="en-US" dirty="0" smtClean="0"/>
          </a:p>
          <a:p>
            <a:pPr lvl="1">
              <a:buFont typeface="Arial" pitchFamily="34" charset="0"/>
              <a:buChar char="•"/>
            </a:pPr>
            <a:r>
              <a:rPr lang="en-US" dirty="0" smtClean="0"/>
              <a:t> </a:t>
            </a:r>
            <a:r>
              <a:rPr lang="en-US" u="sng" dirty="0" smtClean="0"/>
              <a:t>Specific Pitfalls Related to Final Judgments:</a:t>
            </a:r>
          </a:p>
          <a:p>
            <a:pPr lvl="1">
              <a:buFont typeface="Arial" pitchFamily="34" charset="0"/>
              <a:buChar char="•"/>
            </a:pPr>
            <a:endParaRPr lang="en-US" dirty="0" smtClean="0"/>
          </a:p>
          <a:p>
            <a:pPr lvl="2">
              <a:buFont typeface="Arial" pitchFamily="34" charset="0"/>
              <a:buChar char="•"/>
            </a:pPr>
            <a:r>
              <a:rPr lang="en-US" dirty="0" smtClean="0"/>
              <a:t> Trial Court’s Failure to Tax Costs and/or Fees</a:t>
            </a:r>
          </a:p>
          <a:p>
            <a:pPr lvl="2">
              <a:buFont typeface="Arial" pitchFamily="34" charset="0"/>
              <a:buChar char="•"/>
            </a:pPr>
            <a:endParaRPr lang="en-US" dirty="0" smtClean="0"/>
          </a:p>
          <a:p>
            <a:pPr lvl="2">
              <a:buFont typeface="Arial" pitchFamily="34" charset="0"/>
              <a:buChar char="•"/>
            </a:pPr>
            <a:r>
              <a:rPr lang="en-US" dirty="0" smtClean="0"/>
              <a:t> Dismissals Without Prejudice</a:t>
            </a:r>
          </a:p>
          <a:p>
            <a:pPr lvl="2">
              <a:buFont typeface="Arial" pitchFamily="34" charset="0"/>
              <a:buChar char="•"/>
            </a:pPr>
            <a:endParaRPr lang="en-US" dirty="0" smtClean="0"/>
          </a:p>
          <a:p>
            <a:pPr lvl="2">
              <a:buFont typeface="Arial" pitchFamily="34" charset="0"/>
              <a:buChar char="•"/>
            </a:pPr>
            <a:r>
              <a:rPr lang="en-US" dirty="0" smtClean="0"/>
              <a:t> Trial Court’s Denial of a Motion to Dismiss</a:t>
            </a:r>
          </a:p>
          <a:p>
            <a:pPr lvl="2">
              <a:buFont typeface="Arial" pitchFamily="34" charset="0"/>
              <a:buChar char="•"/>
            </a:pPr>
            <a:endParaRPr lang="en-US" dirty="0" smtClean="0"/>
          </a:p>
          <a:p>
            <a:pPr lvl="2">
              <a:buFont typeface="Arial" pitchFamily="34" charset="0"/>
              <a:buChar char="•"/>
            </a:pPr>
            <a:r>
              <a:rPr lang="en-US" dirty="0" smtClean="0"/>
              <a:t> Separated vs. Severed Claims</a:t>
            </a:r>
          </a:p>
          <a:p>
            <a:pPr lvl="2">
              <a:buFont typeface="Arial" pitchFamily="34" charset="0"/>
              <a:buChar char="•"/>
            </a:pPr>
            <a:endParaRPr lang="en-US" dirty="0" smtClean="0"/>
          </a:p>
          <a:p>
            <a:pPr lvl="2">
              <a:buFont typeface="Arial" pitchFamily="34" charset="0"/>
              <a:buChar char="•"/>
            </a:pPr>
            <a:r>
              <a:rPr lang="en-US" dirty="0" smtClean="0"/>
              <a:t> Consolidated Cases</a:t>
            </a:r>
          </a:p>
          <a:p>
            <a:pPr lvl="2">
              <a:buFont typeface="Arial" pitchFamily="34" charset="0"/>
              <a:buChar char="•"/>
            </a:pPr>
            <a:endParaRPr lang="en-US" dirty="0" smtClean="0"/>
          </a:p>
          <a:p>
            <a:pPr lvl="2">
              <a:buFont typeface="Arial" pitchFamily="34" charset="0"/>
              <a:buChar char="•"/>
            </a:pPr>
            <a:r>
              <a:rPr lang="en-US" dirty="0" smtClean="0"/>
              <a:t> Rule 54(b) Orders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smtClean="0">
                <a:solidFill>
                  <a:srgbClr val="FF0000"/>
                </a:solidFill>
                <a:latin typeface="+mj-lt"/>
              </a:rPr>
              <a:t>Recent Cases </a:t>
            </a:r>
            <a:r>
              <a:rPr lang="en-US" sz="3200" dirty="0" smtClean="0">
                <a:solidFill>
                  <a:srgbClr val="FF0000"/>
                </a:solidFill>
              </a:rPr>
              <a:t>– </a:t>
            </a:r>
            <a:r>
              <a:rPr lang="en-US" sz="3200" dirty="0" smtClean="0">
                <a:solidFill>
                  <a:srgbClr val="FF0000"/>
                </a:solidFill>
                <a:latin typeface="+mj-lt"/>
              </a:rPr>
              <a:t>Pitfalls to Avoid</a:t>
            </a:r>
            <a:endParaRPr lang="en-US" sz="3200" dirty="0">
              <a:solidFill>
                <a:srgbClr val="FF0000"/>
              </a:solidFill>
              <a:latin typeface="+mj-lt"/>
            </a:endParaRPr>
          </a:p>
        </p:txBody>
      </p:sp>
      <p:sp>
        <p:nvSpPr>
          <p:cNvPr id="3" name="TextBox 2"/>
          <p:cNvSpPr txBox="1"/>
          <p:nvPr/>
        </p:nvSpPr>
        <p:spPr>
          <a:xfrm>
            <a:off x="457200" y="1600200"/>
            <a:ext cx="8229600" cy="4247317"/>
          </a:xfrm>
          <a:prstGeom prst="rect">
            <a:avLst/>
          </a:prstGeom>
          <a:noFill/>
        </p:spPr>
        <p:txBody>
          <a:bodyPr wrap="square" rtlCol="0">
            <a:spAutoFit/>
          </a:bodyPr>
          <a:lstStyle/>
          <a:p>
            <a:r>
              <a:rPr lang="en-US" b="1" dirty="0" err="1" smtClean="0"/>
              <a:t>Appealability</a:t>
            </a:r>
            <a:r>
              <a:rPr lang="en-US" b="1" dirty="0" smtClean="0"/>
              <a:t> – Interlocutory (“Non-Final”) Orders</a:t>
            </a:r>
          </a:p>
          <a:p>
            <a:endParaRPr lang="en-US" dirty="0" smtClean="0"/>
          </a:p>
          <a:p>
            <a:pPr marL="457200" lvl="2">
              <a:buFont typeface="Arial" pitchFamily="34" charset="0"/>
              <a:buChar char="•"/>
            </a:pPr>
            <a:r>
              <a:rPr lang="en-US" dirty="0" smtClean="0"/>
              <a:t> Orders Related to Injunctions</a:t>
            </a:r>
          </a:p>
          <a:p>
            <a:pPr marL="457200" lvl="2">
              <a:buFont typeface="Arial" pitchFamily="34" charset="0"/>
              <a:buChar char="•"/>
            </a:pPr>
            <a:endParaRPr lang="en-US" dirty="0" smtClean="0"/>
          </a:p>
          <a:p>
            <a:pPr marL="457200" lvl="2">
              <a:buFont typeface="Arial" pitchFamily="34" charset="0"/>
              <a:buChar char="•"/>
            </a:pPr>
            <a:r>
              <a:rPr lang="en-US" dirty="0" smtClean="0"/>
              <a:t> Orders Regarding Motions to Compel Arbitration</a:t>
            </a:r>
          </a:p>
          <a:p>
            <a:pPr marL="457200" lvl="2">
              <a:buFont typeface="Arial" pitchFamily="34" charset="0"/>
              <a:buChar char="•"/>
            </a:pPr>
            <a:endParaRPr lang="en-US" dirty="0" smtClean="0"/>
          </a:p>
          <a:p>
            <a:pPr marL="457200" lvl="2">
              <a:buFont typeface="Arial" pitchFamily="34" charset="0"/>
              <a:buChar char="•"/>
            </a:pPr>
            <a:r>
              <a:rPr lang="en-US" dirty="0" smtClean="0"/>
              <a:t> Orders Regarding Appointment of Receivers</a:t>
            </a:r>
          </a:p>
          <a:p>
            <a:pPr marL="457200" lvl="2">
              <a:buFont typeface="Arial" pitchFamily="34" charset="0"/>
              <a:buChar char="•"/>
            </a:pPr>
            <a:endParaRPr lang="en-US" dirty="0" smtClean="0"/>
          </a:p>
          <a:p>
            <a:pPr marL="457200" lvl="2">
              <a:buFont typeface="Arial" pitchFamily="34" charset="0"/>
              <a:buChar char="•"/>
            </a:pPr>
            <a:r>
              <a:rPr lang="en-US" dirty="0" smtClean="0"/>
              <a:t> Orders Determining the Right to Public Office</a:t>
            </a:r>
          </a:p>
          <a:p>
            <a:pPr marL="457200" lvl="2">
              <a:buFont typeface="Arial" pitchFamily="34" charset="0"/>
              <a:buChar char="•"/>
            </a:pPr>
            <a:endParaRPr lang="en-US" dirty="0" smtClean="0"/>
          </a:p>
          <a:p>
            <a:pPr marL="457200" lvl="2">
              <a:buFont typeface="Arial" pitchFamily="34" charset="0"/>
              <a:buChar char="•"/>
            </a:pPr>
            <a:r>
              <a:rPr lang="en-US" dirty="0" smtClean="0"/>
              <a:t> Orders Denying Petitions to Intervene as of Right</a:t>
            </a:r>
          </a:p>
          <a:p>
            <a:pPr marL="457200" lvl="2">
              <a:buFont typeface="Arial" pitchFamily="34" charset="0"/>
              <a:buChar char="•"/>
            </a:pPr>
            <a:endParaRPr lang="en-US" dirty="0" smtClean="0"/>
          </a:p>
          <a:p>
            <a:pPr marL="457200" lvl="2">
              <a:buFont typeface="Arial" pitchFamily="34" charset="0"/>
              <a:buChar char="•"/>
            </a:pPr>
            <a:r>
              <a:rPr lang="en-US" dirty="0" smtClean="0"/>
              <a:t> Orders Regarding Class Certification Motions</a:t>
            </a:r>
          </a:p>
          <a:p>
            <a:pPr marL="457200" lvl="2">
              <a:buFont typeface="Arial" pitchFamily="34" charset="0"/>
              <a:buChar char="•"/>
            </a:pPr>
            <a:endParaRPr lang="en-US" dirty="0" smtClean="0"/>
          </a:p>
          <a:p>
            <a:pPr marL="457200" lvl="2">
              <a:buFont typeface="Arial" pitchFamily="34" charset="0"/>
              <a:buChar char="•"/>
            </a:pPr>
            <a:r>
              <a:rPr lang="en-US" dirty="0" smtClean="0"/>
              <a:t> Orders Regarding Motions for New Trial</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smtClean="0">
                <a:solidFill>
                  <a:srgbClr val="FF0000"/>
                </a:solidFill>
                <a:latin typeface="+mj-lt"/>
              </a:rPr>
              <a:t>Recent Cases </a:t>
            </a:r>
            <a:r>
              <a:rPr lang="en-US" sz="3200" dirty="0" smtClean="0">
                <a:solidFill>
                  <a:srgbClr val="FF0000"/>
                </a:solidFill>
              </a:rPr>
              <a:t>– </a:t>
            </a:r>
            <a:r>
              <a:rPr lang="en-US" sz="3200" dirty="0" smtClean="0">
                <a:solidFill>
                  <a:srgbClr val="FF0000"/>
                </a:solidFill>
                <a:latin typeface="+mj-lt"/>
              </a:rPr>
              <a:t>Pitfalls to Avoid</a:t>
            </a:r>
            <a:endParaRPr lang="en-US" sz="3200" dirty="0">
              <a:solidFill>
                <a:srgbClr val="FF0000"/>
              </a:solidFill>
              <a:latin typeface="+mj-lt"/>
            </a:endParaRPr>
          </a:p>
        </p:txBody>
      </p:sp>
      <p:sp>
        <p:nvSpPr>
          <p:cNvPr id="3" name="TextBox 2"/>
          <p:cNvSpPr txBox="1"/>
          <p:nvPr/>
        </p:nvSpPr>
        <p:spPr>
          <a:xfrm>
            <a:off x="457200" y="1600200"/>
            <a:ext cx="8229600" cy="4801314"/>
          </a:xfrm>
          <a:prstGeom prst="rect">
            <a:avLst/>
          </a:prstGeom>
          <a:noFill/>
        </p:spPr>
        <p:txBody>
          <a:bodyPr wrap="square" rtlCol="0">
            <a:spAutoFit/>
          </a:bodyPr>
          <a:lstStyle/>
          <a:p>
            <a:r>
              <a:rPr lang="en-US" b="1" dirty="0" smtClean="0"/>
              <a:t>Perfecting an Appeal – Timely Filing</a:t>
            </a:r>
          </a:p>
          <a:p>
            <a:endParaRPr lang="en-US" dirty="0" smtClean="0"/>
          </a:p>
          <a:p>
            <a:r>
              <a:rPr lang="en-US" u="sng" dirty="0" smtClean="0"/>
              <a:t>General Rule: </a:t>
            </a:r>
            <a:r>
              <a:rPr lang="en-US" dirty="0" smtClean="0"/>
              <a:t>The timely filing of a notice of appeal is a jurisdictional act.</a:t>
            </a:r>
          </a:p>
          <a:p>
            <a:endParaRPr lang="en-US" dirty="0" smtClean="0"/>
          </a:p>
          <a:p>
            <a:r>
              <a:rPr lang="en-US" u="sng" dirty="0" smtClean="0"/>
              <a:t>Certain actions will toll the time for filing a notice of appeal:</a:t>
            </a:r>
          </a:p>
          <a:p>
            <a:endParaRPr lang="en-US" dirty="0" smtClean="0"/>
          </a:p>
          <a:p>
            <a:pPr lvl="1">
              <a:buFont typeface="Arial" pitchFamily="34" charset="0"/>
              <a:buChar char="•"/>
            </a:pPr>
            <a:r>
              <a:rPr lang="en-US" dirty="0" smtClean="0"/>
              <a:t> Post-Judgment Motions under ARCP 50, 52, and 55</a:t>
            </a:r>
          </a:p>
          <a:p>
            <a:pPr lvl="1">
              <a:buFont typeface="Arial" pitchFamily="34" charset="0"/>
              <a:buChar char="•"/>
            </a:pPr>
            <a:endParaRPr lang="en-US" dirty="0" smtClean="0"/>
          </a:p>
          <a:p>
            <a:pPr lvl="1">
              <a:buFont typeface="Arial" pitchFamily="34" charset="0"/>
              <a:buChar char="•"/>
            </a:pPr>
            <a:r>
              <a:rPr lang="en-US" dirty="0" smtClean="0"/>
              <a:t> Rule 59 Motions</a:t>
            </a:r>
          </a:p>
          <a:p>
            <a:pPr marL="0" lvl="1"/>
            <a:endParaRPr lang="en-US" dirty="0" smtClean="0"/>
          </a:p>
          <a:p>
            <a:pPr marL="0" lvl="1"/>
            <a:r>
              <a:rPr lang="en-US" u="sng" dirty="0" smtClean="0"/>
              <a:t>Specific Pitfalls Regarding the Deadline for Filing an Appeal:</a:t>
            </a:r>
          </a:p>
          <a:p>
            <a:pPr marL="0" lvl="1"/>
            <a:endParaRPr lang="en-US" dirty="0" smtClean="0"/>
          </a:p>
          <a:p>
            <a:pPr marL="457200" lvl="2">
              <a:buFont typeface="Arial" pitchFamily="34" charset="0"/>
              <a:buChar char="•"/>
            </a:pPr>
            <a:r>
              <a:rPr lang="en-US" dirty="0" smtClean="0"/>
              <a:t> Rule 60 Post-Judgment Motions</a:t>
            </a:r>
          </a:p>
          <a:p>
            <a:pPr marL="457200" lvl="2">
              <a:buFont typeface="Arial" pitchFamily="34" charset="0"/>
              <a:buChar char="•"/>
            </a:pPr>
            <a:endParaRPr lang="en-US" dirty="0" smtClean="0"/>
          </a:p>
          <a:p>
            <a:pPr marL="457200" lvl="2">
              <a:buFont typeface="Arial" pitchFamily="34" charset="0"/>
              <a:buChar char="•"/>
            </a:pPr>
            <a:r>
              <a:rPr lang="en-US" dirty="0" smtClean="0"/>
              <a:t> Rule 62 Motions</a:t>
            </a:r>
          </a:p>
          <a:p>
            <a:pPr marL="457200" lvl="2">
              <a:buFont typeface="Arial" pitchFamily="34" charset="0"/>
              <a:buChar char="•"/>
            </a:pPr>
            <a:endParaRPr lang="en-US" dirty="0" smtClean="0"/>
          </a:p>
          <a:p>
            <a:pPr marL="457200" lvl="2">
              <a:buFont typeface="Arial" pitchFamily="34" charset="0"/>
              <a:buChar char="•"/>
            </a:pPr>
            <a:r>
              <a:rPr lang="en-US" dirty="0" smtClean="0"/>
              <a:t> Rule 59.1 “Denial by Operation of Law” After 90 Days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smtClean="0">
                <a:solidFill>
                  <a:srgbClr val="FF0000"/>
                </a:solidFill>
                <a:latin typeface="+mj-lt"/>
              </a:rPr>
              <a:t>Recent Cases </a:t>
            </a:r>
            <a:r>
              <a:rPr lang="en-US" sz="3200" dirty="0" smtClean="0">
                <a:solidFill>
                  <a:srgbClr val="FF0000"/>
                </a:solidFill>
              </a:rPr>
              <a:t>–</a:t>
            </a:r>
            <a:r>
              <a:rPr lang="en-US" sz="3200" dirty="0" smtClean="0">
                <a:solidFill>
                  <a:srgbClr val="FF0000"/>
                </a:solidFill>
                <a:latin typeface="+mj-lt"/>
              </a:rPr>
              <a:t> Pitfalls to Avoid</a:t>
            </a:r>
            <a:endParaRPr lang="en-US" sz="3200" dirty="0">
              <a:solidFill>
                <a:srgbClr val="FF0000"/>
              </a:solidFill>
              <a:latin typeface="+mj-lt"/>
            </a:endParaRPr>
          </a:p>
        </p:txBody>
      </p:sp>
      <p:sp>
        <p:nvSpPr>
          <p:cNvPr id="3" name="TextBox 2"/>
          <p:cNvSpPr txBox="1"/>
          <p:nvPr/>
        </p:nvSpPr>
        <p:spPr>
          <a:xfrm>
            <a:off x="457200" y="1600200"/>
            <a:ext cx="8229600" cy="4247317"/>
          </a:xfrm>
          <a:prstGeom prst="rect">
            <a:avLst/>
          </a:prstGeom>
          <a:noFill/>
        </p:spPr>
        <p:txBody>
          <a:bodyPr wrap="square" rtlCol="0">
            <a:spAutoFit/>
          </a:bodyPr>
          <a:lstStyle/>
          <a:p>
            <a:r>
              <a:rPr lang="en-US" b="1" dirty="0" smtClean="0"/>
              <a:t>Perfecting an Appeal – The Notice of Appeal</a:t>
            </a:r>
          </a:p>
          <a:p>
            <a:endParaRPr lang="en-US" b="1" dirty="0" smtClean="0"/>
          </a:p>
          <a:p>
            <a:r>
              <a:rPr lang="en-US" u="sng" dirty="0" smtClean="0"/>
              <a:t>General Rule:</a:t>
            </a:r>
            <a:r>
              <a:rPr lang="en-US" dirty="0" smtClean="0"/>
              <a:t> The notice of appeal is filed in the trial court and must specify:</a:t>
            </a:r>
          </a:p>
          <a:p>
            <a:r>
              <a:rPr lang="en-US" dirty="0" smtClean="0"/>
              <a:t>	(1) the party taking the appeal</a:t>
            </a:r>
          </a:p>
          <a:p>
            <a:r>
              <a:rPr lang="en-US" dirty="0" smtClean="0"/>
              <a:t>	(2) the judgment or order appealed from</a:t>
            </a:r>
          </a:p>
          <a:p>
            <a:r>
              <a:rPr lang="en-US" dirty="0" smtClean="0"/>
              <a:t>	(3) the court to which the appeal is taken</a:t>
            </a:r>
          </a:p>
          <a:p>
            <a:endParaRPr lang="en-US" dirty="0" smtClean="0"/>
          </a:p>
          <a:p>
            <a:r>
              <a:rPr lang="en-US" u="sng" dirty="0" smtClean="0"/>
              <a:t>Filed with the Notice of Appeal:</a:t>
            </a:r>
            <a:endParaRPr lang="en-US" dirty="0" smtClean="0"/>
          </a:p>
          <a:p>
            <a:r>
              <a:rPr lang="en-US" dirty="0" smtClean="0"/>
              <a:t>	(1) a docketing statement (ARAP 3)</a:t>
            </a:r>
          </a:p>
          <a:p>
            <a:r>
              <a:rPr lang="en-US" dirty="0" smtClean="0"/>
              <a:t>	(2) the docketing fee (ARAP 12 &amp; ARAP 35A)</a:t>
            </a:r>
          </a:p>
          <a:p>
            <a:r>
              <a:rPr lang="en-US" dirty="0" smtClean="0"/>
              <a:t>	(3) security for the costs on appeal (ARAP 7)</a:t>
            </a:r>
          </a:p>
          <a:p>
            <a:endParaRPr lang="en-US" dirty="0" smtClean="0"/>
          </a:p>
          <a:p>
            <a:r>
              <a:rPr lang="en-US" u="sng" dirty="0" smtClean="0"/>
              <a:t>Specific Pitfalls Regarding the Notice of Appeal:</a:t>
            </a:r>
            <a:endParaRPr lang="en-US" dirty="0" smtClean="0"/>
          </a:p>
          <a:p>
            <a:pPr lvl="1">
              <a:buFont typeface="Arial" pitchFamily="34" charset="0"/>
              <a:buChar char="•"/>
            </a:pPr>
            <a:r>
              <a:rPr lang="en-US" dirty="0" smtClean="0"/>
              <a:t> Appealing as to Multiple Parties</a:t>
            </a:r>
          </a:p>
          <a:p>
            <a:pPr lvl="1">
              <a:buFont typeface="Arial" pitchFamily="34" charset="0"/>
              <a:buChar char="•"/>
            </a:pPr>
            <a:r>
              <a:rPr lang="en-US" dirty="0" smtClean="0"/>
              <a:t> Technicalities of Filing the Notice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smtClean="0">
                <a:solidFill>
                  <a:srgbClr val="FF0000"/>
                </a:solidFill>
                <a:latin typeface="+mj-lt"/>
              </a:rPr>
              <a:t>Recent Cases </a:t>
            </a:r>
            <a:r>
              <a:rPr lang="en-US" sz="3200" dirty="0" smtClean="0">
                <a:solidFill>
                  <a:srgbClr val="FF0000"/>
                </a:solidFill>
              </a:rPr>
              <a:t>–</a:t>
            </a:r>
            <a:r>
              <a:rPr lang="en-US" sz="3200" dirty="0" smtClean="0">
                <a:solidFill>
                  <a:srgbClr val="FF0000"/>
                </a:solidFill>
                <a:latin typeface="+mj-lt"/>
              </a:rPr>
              <a:t> Pitfalls to Avoid</a:t>
            </a:r>
            <a:endParaRPr lang="en-US" sz="3200" dirty="0">
              <a:solidFill>
                <a:srgbClr val="FF0000"/>
              </a:solidFill>
              <a:latin typeface="+mj-lt"/>
            </a:endParaRPr>
          </a:p>
        </p:txBody>
      </p:sp>
      <p:sp>
        <p:nvSpPr>
          <p:cNvPr id="3" name="TextBox 2"/>
          <p:cNvSpPr txBox="1"/>
          <p:nvPr/>
        </p:nvSpPr>
        <p:spPr>
          <a:xfrm>
            <a:off x="457200" y="1600200"/>
            <a:ext cx="8229600" cy="2585323"/>
          </a:xfrm>
          <a:prstGeom prst="rect">
            <a:avLst/>
          </a:prstGeom>
          <a:noFill/>
        </p:spPr>
        <p:txBody>
          <a:bodyPr wrap="square" rtlCol="0">
            <a:spAutoFit/>
          </a:bodyPr>
          <a:lstStyle/>
          <a:p>
            <a:r>
              <a:rPr lang="en-US" b="1" dirty="0" smtClean="0"/>
              <a:t>Staying Execution of the Judgment Pending Appeal</a:t>
            </a:r>
          </a:p>
          <a:p>
            <a:endParaRPr lang="en-US" b="1" dirty="0" smtClean="0"/>
          </a:p>
          <a:p>
            <a:r>
              <a:rPr lang="en-US" u="sng" dirty="0" smtClean="0"/>
              <a:t>General Rule:</a:t>
            </a:r>
            <a:r>
              <a:rPr lang="en-US" dirty="0" smtClean="0"/>
              <a:t> In most cases, Rule 62 provides an automatic stay of execution for 30 days following the entry of judgment.</a:t>
            </a:r>
          </a:p>
          <a:p>
            <a:endParaRPr lang="en-US" u="sng" dirty="0" smtClean="0"/>
          </a:p>
          <a:p>
            <a:r>
              <a:rPr lang="en-US" u="sng" dirty="0" err="1" smtClean="0"/>
              <a:t>Supersedeas</a:t>
            </a:r>
            <a:r>
              <a:rPr lang="en-US" u="sng" dirty="0" smtClean="0"/>
              <a:t> Bond:</a:t>
            </a:r>
            <a:r>
              <a:rPr lang="en-US" dirty="0" smtClean="0"/>
              <a:t> To stay the judgment pending an appeal, the party against whom the judgment was entered must post a </a:t>
            </a:r>
            <a:r>
              <a:rPr lang="en-US" dirty="0" err="1" smtClean="0"/>
              <a:t>supersedeas</a:t>
            </a:r>
            <a:r>
              <a:rPr lang="en-US" dirty="0" smtClean="0"/>
              <a:t> bond in the amount of 125% of the judgment (150% if the judgment is $10,000 or less) and have the bond approved by the clerk of the trial court.</a:t>
            </a:r>
            <a:endParaRPr lang="en-US" u="sng"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SA Presentation template 2007-8 (2)">
  <a:themeElements>
    <a:clrScheme name="CSA colors">
      <a:dk1>
        <a:sysClr val="windowText" lastClr="000000"/>
      </a:dk1>
      <a:lt1>
        <a:srgbClr val="FFFFFF"/>
      </a:lt1>
      <a:dk2>
        <a:srgbClr val="524843"/>
      </a:dk2>
      <a:lt2>
        <a:srgbClr val="EEECE1"/>
      </a:lt2>
      <a:accent1>
        <a:srgbClr val="8AA0D5"/>
      </a:accent1>
      <a:accent2>
        <a:srgbClr val="CB1500"/>
      </a:accent2>
      <a:accent3>
        <a:srgbClr val="A6C07A"/>
      </a:accent3>
      <a:accent4>
        <a:srgbClr val="9184AE"/>
      </a:accent4>
      <a:accent5>
        <a:srgbClr val="7EBBC2"/>
      </a:accent5>
      <a:accent6>
        <a:srgbClr val="E97531"/>
      </a:accent6>
      <a:hlink>
        <a:srgbClr val="BBE685"/>
      </a:hlink>
      <a:folHlink>
        <a:srgbClr val="C0C0C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CSA Presentation template 2007-8 (2)</Template>
  <TotalTime>1843</TotalTime>
  <Words>1166</Words>
  <Application>Microsoft Office PowerPoint</Application>
  <PresentationFormat>On-screen Show (4:3)</PresentationFormat>
  <Paragraphs>228</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CSA Presentation template 2007-8 (2)</vt:lpstr>
      <vt:lpstr>Update on Alabama Appellate Practice &amp; Procedure:</vt:lpstr>
      <vt:lpstr>Amendments to Rules of Appellate Procedure</vt:lpstr>
      <vt:lpstr>Amendments to Rules of Appellate Procedure</vt:lpstr>
      <vt:lpstr>Amendments to Rules of Appellate Procedure</vt:lpstr>
      <vt:lpstr>Recent Cases – Pitfalls to Avoid</vt:lpstr>
      <vt:lpstr>Recent Cases – Pitfalls to Avoid</vt:lpstr>
      <vt:lpstr>Recent Cases – Pitfalls to Avoid</vt:lpstr>
      <vt:lpstr>Recent Cases – Pitfalls to Avoid</vt:lpstr>
      <vt:lpstr>Recent Cases – Pitfalls to Avoid</vt:lpstr>
      <vt:lpstr>Recent Cases – Pitfalls to Avoid</vt:lpstr>
      <vt:lpstr>Recent Cases – Pitfalls to Avoid</vt:lpstr>
      <vt:lpstr>Recent Cases – Pitfalls to Avoid</vt:lpstr>
      <vt:lpstr>Recent Cases – Pitfalls to Avoid</vt:lpstr>
      <vt:lpstr>Recent Cases – Pitfalls to Avoid</vt:lpstr>
      <vt:lpstr>Recent Cases – Pitfalls to Avoid</vt:lpstr>
      <vt:lpstr>Recent Cases – Pitfalls to Avoid</vt:lpstr>
      <vt:lpstr>Recent Cases – Pitfalls to Avoid</vt:lpstr>
      <vt:lpstr>Recent Cases – Pitfalls to Avoid</vt:lpstr>
      <vt:lpstr>Recent Cases – Pitfalls to Avoid</vt:lpstr>
      <vt:lpstr>Recent Cases – Pitfalls to Avoid</vt:lpstr>
      <vt:lpstr>Q&amp;A</vt:lpstr>
    </vt:vector>
  </TitlesOfParts>
  <Company>Christian &amp; Small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das</cp:lastModifiedBy>
  <cp:revision>154</cp:revision>
  <dcterms:created xsi:type="dcterms:W3CDTF">2009-11-18T17:34:38Z</dcterms:created>
  <dcterms:modified xsi:type="dcterms:W3CDTF">2010-12-01T14:08:31Z</dcterms:modified>
</cp:coreProperties>
</file>